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 id="2147483666"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752"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290115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rtl="0">
              <a:lnSpc>
                <a:spcPct val="107916"/>
              </a:lnSpc>
              <a:spcBef>
                <a:spcPts val="0"/>
              </a:spcBef>
              <a:spcAft>
                <a:spcPts val="0"/>
              </a:spcAft>
              <a:buClr>
                <a:schemeClr val="dk1"/>
              </a:buClr>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050" dirty="0">
              <a:solidFill>
                <a:srgbClr val="222222"/>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9" name="Shape 10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rtl="0">
              <a:spcBef>
                <a:spcPts val="0"/>
              </a:spcBef>
              <a:spcAft>
                <a:spcPts val="0"/>
              </a:spcAft>
              <a:buClr>
                <a:schemeClr val="dk1"/>
              </a:buClr>
              <a:buSzPts val="1200"/>
              <a:buChar char="●"/>
            </a:pPr>
            <a:endParaRPr sz="1200" dirty="0">
              <a:solidFill>
                <a:schemeClr val="dk1"/>
              </a:solidFill>
              <a:latin typeface="Questrial"/>
              <a:ea typeface="Questrial"/>
              <a:cs typeface="Questrial"/>
              <a:sym typeface="Questrial"/>
            </a:endParaRPr>
          </a:p>
        </p:txBody>
      </p:sp>
      <p:sp>
        <p:nvSpPr>
          <p:cNvPr id="122" name="Shape 1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96" name="Shape 1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7" name="Shape 24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5" name="Shape 2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3" name="Shape 28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097280" y="758952"/>
            <a:ext cx="10058400" cy="35661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SzPts val="1400"/>
              <a:buNone/>
              <a:defRPr sz="8000" b="0" i="0" u="none" strike="noStrike" cap="none">
                <a:solidFill>
                  <a:srgbClr val="262626"/>
                </a:solidFill>
                <a:latin typeface="Calibri"/>
                <a:ea typeface="Calibri"/>
                <a:cs typeface="Calibri"/>
                <a:sym typeface="Calibri"/>
              </a:defRPr>
            </a:lvl1pPr>
            <a:lvl2pPr marL="0" marR="0" lvl="1"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L="0" marR="0" lvl="2"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L="0" marR="0" lvl="3"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L="0" marR="0" lvl="4"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L="457200" marR="0" lvl="5"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L="914400" marR="0" lvl="6"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L="1371600" marR="0" lvl="7"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L="1828800" marR="0" lvl="8"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16" name="Shape 16"/>
          <p:cNvSpPr txBox="1">
            <a:spLocks noGrp="1"/>
          </p:cNvSpPr>
          <p:nvPr>
            <p:ph type="subTitle" idx="1"/>
          </p:nvPr>
        </p:nvSpPr>
        <p:spPr>
          <a:xfrm>
            <a:off x="1100051" y="4455621"/>
            <a:ext cx="100584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0"/>
              </a:spcAft>
              <a:buClr>
                <a:schemeClr val="accent1"/>
              </a:buClr>
              <a:buSzPts val="1800"/>
              <a:buFont typeface="Calibri"/>
              <a:buNone/>
              <a:defRPr sz="2400" b="0" i="0" u="none" strike="noStrike" cap="none">
                <a:solidFill>
                  <a:srgbClr val="404040"/>
                </a:solidFill>
                <a:latin typeface="Calibri"/>
                <a:ea typeface="Calibri"/>
                <a:cs typeface="Calibri"/>
                <a:sym typeface="Calibri"/>
              </a:defRPr>
            </a:lvl2pPr>
            <a:lvl3pPr marL="914400" marR="0" lvl="2" indent="0" algn="ctr" rtl="0">
              <a:lnSpc>
                <a:spcPct val="90000"/>
              </a:lnSpc>
              <a:spcBef>
                <a:spcPts val="400"/>
              </a:spcBef>
              <a:spcAft>
                <a:spcPts val="0"/>
              </a:spcAft>
              <a:buClr>
                <a:schemeClr val="accent1"/>
              </a:buClr>
              <a:buSzPts val="1400"/>
              <a:buFont typeface="Calibri"/>
              <a:buNone/>
              <a:defRPr sz="2400" b="0" i="0" u="none" strike="noStrike" cap="none">
                <a:solidFill>
                  <a:srgbClr val="404040"/>
                </a:solidFill>
                <a:latin typeface="Calibri"/>
                <a:ea typeface="Calibri"/>
                <a:cs typeface="Calibri"/>
                <a:sym typeface="Calibri"/>
              </a:defRPr>
            </a:lvl3pPr>
            <a:lvl4pPr marL="1371600" marR="0" lvl="3" indent="0" algn="ctr" rtl="0">
              <a:lnSpc>
                <a:spcPct val="90000"/>
              </a:lnSpc>
              <a:spcBef>
                <a:spcPts val="400"/>
              </a:spcBef>
              <a:spcAft>
                <a:spcPts val="0"/>
              </a:spcAft>
              <a:buClr>
                <a:schemeClr val="accent1"/>
              </a:buClr>
              <a:buSzPts val="1400"/>
              <a:buFont typeface="Calibri"/>
              <a:buNone/>
              <a:defRPr sz="2000" b="0" i="0" u="none" strike="noStrike" cap="none">
                <a:solidFill>
                  <a:srgbClr val="404040"/>
                </a:solidFill>
                <a:latin typeface="Calibri"/>
                <a:ea typeface="Calibri"/>
                <a:cs typeface="Calibri"/>
                <a:sym typeface="Calibri"/>
              </a:defRPr>
            </a:lvl4pPr>
            <a:lvl5pPr marL="1828800" marR="0" lvl="4" indent="0" algn="ctr" rtl="0">
              <a:lnSpc>
                <a:spcPct val="90000"/>
              </a:lnSpc>
              <a:spcBef>
                <a:spcPts val="400"/>
              </a:spcBef>
              <a:spcAft>
                <a:spcPts val="0"/>
              </a:spcAft>
              <a:buClr>
                <a:schemeClr val="accent1"/>
              </a:buClr>
              <a:buSzPts val="1400"/>
              <a:buFont typeface="Calibri"/>
              <a:buNone/>
              <a:defRPr sz="2000" b="0" i="0" u="none" strike="noStrike" cap="none">
                <a:solidFill>
                  <a:srgbClr val="404040"/>
                </a:solidFill>
                <a:latin typeface="Calibri"/>
                <a:ea typeface="Calibri"/>
                <a:cs typeface="Calibri"/>
                <a:sym typeface="Calibri"/>
              </a:defRPr>
            </a:lvl5pPr>
            <a:lvl6pPr marL="2286000" marR="0" lvl="5"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1096962" y="6459537"/>
            <a:ext cx="24733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686175" y="6459537"/>
            <a:ext cx="48228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79" name="Shape 7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Shape 81"/>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82" name="Shape 82"/>
          <p:cNvCxnSpPr/>
          <p:nvPr/>
        </p:nvCxnSpPr>
        <p:spPr>
          <a:xfrm>
            <a:off x="6706233" y="5994000"/>
            <a:ext cx="624300" cy="0"/>
          </a:xfrm>
          <a:prstGeom prst="straightConnector1">
            <a:avLst/>
          </a:prstGeom>
          <a:noFill/>
          <a:ln w="19050" cap="flat" cmpd="sng">
            <a:solidFill>
              <a:schemeClr val="lt1"/>
            </a:solidFill>
            <a:prstDash val="solid"/>
            <a:round/>
            <a:headEnd type="none" w="med" len="med"/>
            <a:tailEnd type="none" w="med" len="med"/>
          </a:ln>
        </p:spPr>
      </p:cxnSp>
      <p:sp>
        <p:nvSpPr>
          <p:cNvPr id="83" name="Shape 83"/>
          <p:cNvSpPr txBox="1">
            <a:spLocks noGrp="1"/>
          </p:cNvSpPr>
          <p:nvPr>
            <p:ph type="title"/>
          </p:nvPr>
        </p:nvSpPr>
        <p:spPr>
          <a:xfrm>
            <a:off x="354000" y="1477267"/>
            <a:ext cx="5393700" cy="22449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84" name="Shape 84"/>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Shape 85"/>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86" name="Shape 8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89" name="Shape 8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Shape 9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92" name="Shape 92"/>
          <p:cNvSpPr txBox="1">
            <a:spLocks noGrp="1"/>
          </p:cNvSpPr>
          <p:nvPr>
            <p:ph type="title"/>
          </p:nvPr>
        </p:nvSpPr>
        <p:spPr>
          <a:xfrm>
            <a:off x="415600" y="1644133"/>
            <a:ext cx="11360700" cy="2146800"/>
          </a:xfrm>
          <a:prstGeom prst="rect">
            <a:avLst/>
          </a:prstGeom>
        </p:spPr>
        <p:txBody>
          <a:bodyPr spcFirstLastPara="1" wrap="square" lIns="121900" tIns="121900" rIns="121900" bIns="121900" anchor="b" anchorCtr="0"/>
          <a:lstStyle>
            <a:lvl1pPr lvl="0" algn="ctr" rtl="0">
              <a:spcBef>
                <a:spcPts val="0"/>
              </a:spcBef>
              <a:spcAft>
                <a:spcPts val="0"/>
              </a:spcAft>
              <a:buSzPts val="13300"/>
              <a:buFont typeface="Lato"/>
              <a:buNone/>
              <a:defRPr sz="13300">
                <a:latin typeface="Lato"/>
                <a:ea typeface="Lato"/>
                <a:cs typeface="Lato"/>
                <a:sym typeface="Lato"/>
              </a:defRPr>
            </a:lvl1pPr>
            <a:lvl2pPr lvl="1" algn="ctr" rtl="0">
              <a:spcBef>
                <a:spcPts val="0"/>
              </a:spcBef>
              <a:spcAft>
                <a:spcPts val="0"/>
              </a:spcAft>
              <a:buSzPts val="13300"/>
              <a:buFont typeface="Lato"/>
              <a:buNone/>
              <a:defRPr sz="13300">
                <a:latin typeface="Lato"/>
                <a:ea typeface="Lato"/>
                <a:cs typeface="Lato"/>
                <a:sym typeface="Lato"/>
              </a:defRPr>
            </a:lvl2pPr>
            <a:lvl3pPr lvl="2" algn="ctr" rtl="0">
              <a:spcBef>
                <a:spcPts val="0"/>
              </a:spcBef>
              <a:spcAft>
                <a:spcPts val="0"/>
              </a:spcAft>
              <a:buSzPts val="13300"/>
              <a:buFont typeface="Lato"/>
              <a:buNone/>
              <a:defRPr sz="13300">
                <a:latin typeface="Lato"/>
                <a:ea typeface="Lato"/>
                <a:cs typeface="Lato"/>
                <a:sym typeface="Lato"/>
              </a:defRPr>
            </a:lvl3pPr>
            <a:lvl4pPr lvl="3" algn="ctr" rtl="0">
              <a:spcBef>
                <a:spcPts val="0"/>
              </a:spcBef>
              <a:spcAft>
                <a:spcPts val="0"/>
              </a:spcAft>
              <a:buSzPts val="13300"/>
              <a:buFont typeface="Lato"/>
              <a:buNone/>
              <a:defRPr sz="13300">
                <a:latin typeface="Lato"/>
                <a:ea typeface="Lato"/>
                <a:cs typeface="Lato"/>
                <a:sym typeface="Lato"/>
              </a:defRPr>
            </a:lvl4pPr>
            <a:lvl5pPr lvl="4" algn="ctr" rtl="0">
              <a:spcBef>
                <a:spcPts val="0"/>
              </a:spcBef>
              <a:spcAft>
                <a:spcPts val="0"/>
              </a:spcAft>
              <a:buSzPts val="13300"/>
              <a:buFont typeface="Lato"/>
              <a:buNone/>
              <a:defRPr sz="13300">
                <a:latin typeface="Lato"/>
                <a:ea typeface="Lato"/>
                <a:cs typeface="Lato"/>
                <a:sym typeface="Lato"/>
              </a:defRPr>
            </a:lvl5pPr>
            <a:lvl6pPr lvl="5" algn="ctr" rtl="0">
              <a:spcBef>
                <a:spcPts val="0"/>
              </a:spcBef>
              <a:spcAft>
                <a:spcPts val="0"/>
              </a:spcAft>
              <a:buSzPts val="13300"/>
              <a:buFont typeface="Lato"/>
              <a:buNone/>
              <a:defRPr sz="13300">
                <a:latin typeface="Lato"/>
                <a:ea typeface="Lato"/>
                <a:cs typeface="Lato"/>
                <a:sym typeface="Lato"/>
              </a:defRPr>
            </a:lvl6pPr>
            <a:lvl7pPr lvl="6" algn="ctr" rtl="0">
              <a:spcBef>
                <a:spcPts val="0"/>
              </a:spcBef>
              <a:spcAft>
                <a:spcPts val="0"/>
              </a:spcAft>
              <a:buSzPts val="13300"/>
              <a:buFont typeface="Lato"/>
              <a:buNone/>
              <a:defRPr sz="13300">
                <a:latin typeface="Lato"/>
                <a:ea typeface="Lato"/>
                <a:cs typeface="Lato"/>
                <a:sym typeface="Lato"/>
              </a:defRPr>
            </a:lvl7pPr>
            <a:lvl8pPr lvl="7" algn="ctr" rtl="0">
              <a:spcBef>
                <a:spcPts val="0"/>
              </a:spcBef>
              <a:spcAft>
                <a:spcPts val="0"/>
              </a:spcAft>
              <a:buSzPts val="13300"/>
              <a:buFont typeface="Lato"/>
              <a:buNone/>
              <a:defRPr sz="13300">
                <a:latin typeface="Lato"/>
                <a:ea typeface="Lato"/>
                <a:cs typeface="Lato"/>
                <a:sym typeface="Lato"/>
              </a:defRPr>
            </a:lvl8pPr>
            <a:lvl9pPr lvl="8" algn="ctr" rtl="0">
              <a:spcBef>
                <a:spcPts val="0"/>
              </a:spcBef>
              <a:spcAft>
                <a:spcPts val="0"/>
              </a:spcAft>
              <a:buSzPts val="13300"/>
              <a:buFont typeface="Lato"/>
              <a:buNone/>
              <a:defRPr sz="13300">
                <a:latin typeface="Lato"/>
                <a:ea typeface="Lato"/>
                <a:cs typeface="Lato"/>
                <a:sym typeface="Lato"/>
              </a:defRPr>
            </a:lvl9pPr>
          </a:lstStyle>
          <a:p>
            <a:endParaRPr/>
          </a:p>
        </p:txBody>
      </p:sp>
      <p:sp>
        <p:nvSpPr>
          <p:cNvPr id="93" name="Shape 93"/>
          <p:cNvSpPr txBox="1">
            <a:spLocks noGrp="1"/>
          </p:cNvSpPr>
          <p:nvPr>
            <p:ph type="body" idx="1"/>
          </p:nvPr>
        </p:nvSpPr>
        <p:spPr>
          <a:xfrm>
            <a:off x="415600" y="3892600"/>
            <a:ext cx="11360700" cy="14289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94" name="Shape 9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cSld name="TITLE_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3600" y="2655800"/>
            <a:ext cx="10824900" cy="1546500"/>
          </a:xfrm>
          <a:prstGeom prst="rect">
            <a:avLst/>
          </a:prstGeom>
        </p:spPr>
        <p:txBody>
          <a:bodyPr spcFirstLastPara="1" wrap="square" lIns="121900" tIns="121900" rIns="121900" bIns="121900" anchor="ctr" anchorCtr="0"/>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SzPts val="1400"/>
              <a:buNone/>
              <a:defRPr sz="3600" b="0" i="0" u="none" strike="noStrike" cap="none">
                <a:solidFill>
                  <a:srgbClr val="FFFFFF"/>
                </a:solidFill>
                <a:latin typeface="Calibri"/>
                <a:ea typeface="Calibri"/>
                <a:cs typeface="Calibri"/>
                <a:sym typeface="Calibri"/>
              </a:defRPr>
            </a:lvl1pPr>
            <a:lvl2pPr marL="0" marR="0" lvl="1"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L="0" marR="0" lvl="2"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L="0" marR="0" lvl="3"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L="0" marR="0" lvl="4"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L="457200" marR="0" lvl="5"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L="914400" marR="0" lvl="6"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L="1371600" marR="0" lvl="7"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L="1828800" marR="0" lvl="8"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800600" y="731520"/>
            <a:ext cx="6492240" cy="5257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926080"/>
            <a:ext cx="3200400" cy="337912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200" b="0" i="0" u="none" strike="noStrike" cap="none">
                <a:solidFill>
                  <a:srgbClr val="404040"/>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404040"/>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404040"/>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404040"/>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65137" y="6459537"/>
            <a:ext cx="261937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4800600" y="6459537"/>
            <a:ext cx="4648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1096962" y="6459537"/>
            <a:ext cx="24733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686175" y="6459537"/>
            <a:ext cx="48228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Shape 52"/>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3" name="Shape 53"/>
          <p:cNvSpPr/>
          <p:nvPr/>
        </p:nvSpPr>
        <p:spPr>
          <a:xfrm>
            <a:off x="3990600" y="1323600"/>
            <a:ext cx="4210800" cy="4210800"/>
          </a:xfrm>
          <a:prstGeom prst="rect">
            <a:avLst/>
          </a:prstGeom>
          <a:noFill/>
          <a:ln w="28575" cap="flat" cmpd="sng">
            <a:solidFill>
              <a:schemeClr val="lt1"/>
            </a:solidFill>
            <a:prstDash val="solid"/>
            <a:miter lim="8000"/>
            <a:headEnd type="none" w="med" len="med"/>
            <a:tailEnd type="none" w="med" len="med"/>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4" name="Shape 54"/>
          <p:cNvSpPr txBox="1">
            <a:spLocks noGrp="1"/>
          </p:cNvSpPr>
          <p:nvPr>
            <p:ph type="ctrTitle"/>
          </p:nvPr>
        </p:nvSpPr>
        <p:spPr>
          <a:xfrm>
            <a:off x="4128333" y="2169600"/>
            <a:ext cx="3935100" cy="2112300"/>
          </a:xfrm>
          <a:prstGeom prst="rect">
            <a:avLst/>
          </a:prstGeom>
        </p:spPr>
        <p:txBody>
          <a:bodyPr spcFirstLastPara="1" wrap="square" lIns="121900" tIns="121900" rIns="121900" bIns="121900" anchor="ctr" anchorCtr="0"/>
          <a:lstStyle>
            <a:lvl1pPr lvl="0"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55" name="Shape 55"/>
          <p:cNvSpPr txBox="1">
            <a:spLocks noGrp="1"/>
          </p:cNvSpPr>
          <p:nvPr>
            <p:ph type="subTitle" idx="1"/>
          </p:nvPr>
        </p:nvSpPr>
        <p:spPr>
          <a:xfrm>
            <a:off x="4128483" y="4355907"/>
            <a:ext cx="3935100" cy="935100"/>
          </a:xfrm>
          <a:prstGeom prst="rect">
            <a:avLst/>
          </a:prstGeom>
        </p:spPr>
        <p:txBody>
          <a:bodyPr spcFirstLastPara="1" wrap="square" lIns="121900" tIns="121900" rIns="121900" bIns="121900" anchor="b" anchorCtr="0"/>
          <a:lstStyle>
            <a:lvl1pPr lvl="0" algn="ctr" rtl="0">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56" name="Shape 5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79400" y="1898500"/>
            <a:ext cx="10833300" cy="2397600"/>
          </a:xfrm>
          <a:prstGeom prst="rect">
            <a:avLst/>
          </a:prstGeom>
        </p:spPr>
        <p:txBody>
          <a:bodyPr spcFirstLastPara="1" wrap="square" lIns="121900" tIns="121900" rIns="121900" bIns="121900" anchor="ctr" anchorCtr="0"/>
          <a:lstStyle>
            <a:lvl1pPr lvl="0"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59" name="Shape 5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Shape 6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2" name="Shape 62"/>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3" name="Shape 6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64" name="Shape 6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7" name="Shape 6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8" name="Shape 6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9" name="Shape 6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2" name="Shape 7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75" name="Shape 75"/>
          <p:cNvSpPr txBox="1">
            <a:spLocks noGrp="1"/>
          </p:cNvSpPr>
          <p:nvPr>
            <p:ph type="body" idx="1"/>
          </p:nvPr>
        </p:nvSpPr>
        <p:spPr>
          <a:xfrm>
            <a:off x="415600" y="185517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76" name="Shape 7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4.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Shape 6"/>
          <p:cNvSpPr/>
          <p:nvPr/>
        </p:nvSpPr>
        <p:spPr>
          <a:xfrm>
            <a:off x="3175" y="6400800"/>
            <a:ext cx="12188825" cy="457200"/>
          </a:xfrm>
          <a:prstGeom prst="rect">
            <a:avLst/>
          </a:prstGeom>
          <a:solidFill>
            <a:srgbClr val="6181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Shape 7"/>
          <p:cNvSpPr/>
          <p:nvPr/>
        </p:nvSpPr>
        <p:spPr>
          <a:xfrm>
            <a:off x="0" y="6334125"/>
            <a:ext cx="12188825" cy="63500"/>
          </a:xfrm>
          <a:prstGeom prst="rect">
            <a:avLst/>
          </a:prstGeom>
          <a:solidFill>
            <a:srgbClr val="92A9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8" name="Shape 8"/>
          <p:cNvCxnSpPr/>
          <p:nvPr/>
        </p:nvCxnSpPr>
        <p:spPr>
          <a:xfrm>
            <a:off x="1208087" y="4343400"/>
            <a:ext cx="9875837" cy="0"/>
          </a:xfrm>
          <a:prstGeom prst="straightConnector1">
            <a:avLst/>
          </a:prstGeom>
          <a:noFill/>
          <a:ln w="9525" cap="flat" cmpd="sng">
            <a:solidFill>
              <a:srgbClr val="7F7F7F"/>
            </a:solidFill>
            <a:prstDash val="solid"/>
            <a:miter lim="8000"/>
            <a:headEnd type="none" w="med" len="med"/>
            <a:tailEnd type="none" w="med" len="med"/>
          </a:ln>
        </p:spPr>
      </p:cxnSp>
      <p:sp>
        <p:nvSpPr>
          <p:cNvPr id="9" name="Shape 9"/>
          <p:cNvSpPr txBox="1">
            <a:spLocks noGrp="1"/>
          </p:cNvSpPr>
          <p:nvPr>
            <p:ph type="title"/>
          </p:nvPr>
        </p:nvSpPr>
        <p:spPr>
          <a:xfrm>
            <a:off x="1096962" y="287337"/>
            <a:ext cx="10058400" cy="144938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L="0" marR="0" lvl="1"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L="0" marR="0" lvl="2"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L="0" marR="0" lvl="3"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L="0" marR="0" lvl="4"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L="457200" marR="0" lvl="5"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L="914400" marR="0" lvl="6"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L="1371600" marR="0" lvl="7"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L="1828800" marR="0" lvl="8"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1096962" y="1846262"/>
            <a:ext cx="100584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1096962" y="6459537"/>
            <a:ext cx="24733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686175" y="6459537"/>
            <a:ext cx="48228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Shape 21"/>
          <p:cNvSpPr/>
          <p:nvPr/>
        </p:nvSpPr>
        <p:spPr>
          <a:xfrm>
            <a:off x="0" y="0"/>
            <a:ext cx="4051300" cy="6858000"/>
          </a:xfrm>
          <a:prstGeom prst="rect">
            <a:avLst/>
          </a:prstGeom>
          <a:solidFill>
            <a:srgbClr val="6181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Shape 22"/>
          <p:cNvSpPr/>
          <p:nvPr/>
        </p:nvSpPr>
        <p:spPr>
          <a:xfrm>
            <a:off x="4040187" y="0"/>
            <a:ext cx="63500" cy="6858000"/>
          </a:xfrm>
          <a:prstGeom prst="rect">
            <a:avLst/>
          </a:prstGeom>
          <a:solidFill>
            <a:srgbClr val="92A9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 name="Shape 23"/>
          <p:cNvSpPr txBox="1">
            <a:spLocks noGrp="1"/>
          </p:cNvSpPr>
          <p:nvPr>
            <p:ph type="title"/>
          </p:nvPr>
        </p:nvSpPr>
        <p:spPr>
          <a:xfrm>
            <a:off x="1096962" y="287337"/>
            <a:ext cx="10058400" cy="144938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L="0" marR="0" lvl="1"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L="0" marR="0" lvl="2"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L="0" marR="0" lvl="3"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L="0" marR="0" lvl="4"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L="457200" marR="0" lvl="5"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L="914400" marR="0" lvl="6"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L="1371600" marR="0" lvl="7"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L="1828800" marR="0" lvl="8"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1096962" y="1846262"/>
            <a:ext cx="100584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65137" y="6459537"/>
            <a:ext cx="261937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800600" y="6459537"/>
            <a:ext cx="4648200"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chemeClr val="dk2"/>
              </a:buClr>
              <a:buFont typeface="Calibri"/>
              <a:buNone/>
              <a:defRPr sz="1000" b="0" i="0" u="none">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
        <p:cNvGrpSpPr/>
        <p:nvPr/>
      </p:nvGrpSpPr>
      <p:grpSpPr>
        <a:xfrm>
          <a:off x="0" y="0"/>
          <a:ext cx="0" cy="0"/>
          <a:chOff x="0" y="0"/>
          <a:chExt cx="0" cy="0"/>
        </a:xfrm>
      </p:grpSpPr>
      <p:sp>
        <p:nvSpPr>
          <p:cNvPr id="36" name="Shape 36"/>
          <p:cNvSpPr/>
          <p:nvPr/>
        </p:nvSpPr>
        <p:spPr>
          <a:xfrm>
            <a:off x="3175" y="6400800"/>
            <a:ext cx="12188825" cy="457200"/>
          </a:xfrm>
          <a:prstGeom prst="rect">
            <a:avLst/>
          </a:prstGeom>
          <a:solidFill>
            <a:srgbClr val="6181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 name="Shape 37"/>
          <p:cNvSpPr/>
          <p:nvPr/>
        </p:nvSpPr>
        <p:spPr>
          <a:xfrm>
            <a:off x="0" y="6334125"/>
            <a:ext cx="12188825" cy="63500"/>
          </a:xfrm>
          <a:prstGeom prst="rect">
            <a:avLst/>
          </a:prstGeom>
          <a:solidFill>
            <a:srgbClr val="92A9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Shape 38"/>
          <p:cNvSpPr txBox="1">
            <a:spLocks noGrp="1"/>
          </p:cNvSpPr>
          <p:nvPr>
            <p:ph type="title"/>
          </p:nvPr>
        </p:nvSpPr>
        <p:spPr>
          <a:xfrm>
            <a:off x="1096962" y="287337"/>
            <a:ext cx="10058400" cy="144938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L="0" marR="0" lvl="1"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L="0" marR="0" lvl="2"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L="0" marR="0" lvl="3"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L="0" marR="0" lvl="4"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L="457200" marR="0" lvl="5"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L="914400" marR="0" lvl="6"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L="1371600" marR="0" lvl="7"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L="1828800" marR="0" lvl="8" indent="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1096962" y="1846262"/>
            <a:ext cx="100584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1096962" y="6459537"/>
            <a:ext cx="24733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900" b="0" i="0" u="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686175" y="6459537"/>
            <a:ext cx="4822825"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9901237" y="6459537"/>
            <a:ext cx="13112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Font typeface="Calibri"/>
              <a:buNone/>
              <a:defRPr sz="1000" b="0" i="0" u="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49" name="Shape 4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rtl="0">
              <a:lnSpc>
                <a:spcPct val="115000"/>
              </a:lnSpc>
              <a:spcBef>
                <a:spcPts val="2100"/>
              </a:spcBef>
              <a:spcAft>
                <a:spcPts val="210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50" name="Shape 50"/>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Autofit/>
          </a:bodyPr>
          <a:lstStyle>
            <a:lvl1pPr lvl="0" algn="r" rtl="0">
              <a:spcBef>
                <a:spcPts val="0"/>
              </a:spcBef>
              <a:buNone/>
              <a:defRPr sz="1300">
                <a:solidFill>
                  <a:schemeClr val="dk2"/>
                </a:solidFill>
                <a:latin typeface="Lato"/>
                <a:ea typeface="Lato"/>
                <a:cs typeface="Lato"/>
                <a:sym typeface="Lato"/>
              </a:defRPr>
            </a:lvl1pPr>
            <a:lvl2pPr lvl="1" algn="r" rtl="0">
              <a:spcBef>
                <a:spcPts val="0"/>
              </a:spcBef>
              <a:buNone/>
              <a:defRPr sz="1300">
                <a:solidFill>
                  <a:schemeClr val="dk2"/>
                </a:solidFill>
                <a:latin typeface="Lato"/>
                <a:ea typeface="Lato"/>
                <a:cs typeface="Lato"/>
                <a:sym typeface="Lato"/>
              </a:defRPr>
            </a:lvl2pPr>
            <a:lvl3pPr lvl="2" algn="r" rtl="0">
              <a:spcBef>
                <a:spcPts val="0"/>
              </a:spcBef>
              <a:buNone/>
              <a:defRPr sz="1300">
                <a:solidFill>
                  <a:schemeClr val="dk2"/>
                </a:solidFill>
                <a:latin typeface="Lato"/>
                <a:ea typeface="Lato"/>
                <a:cs typeface="Lato"/>
                <a:sym typeface="Lato"/>
              </a:defRPr>
            </a:lvl3pPr>
            <a:lvl4pPr lvl="3" algn="r" rtl="0">
              <a:spcBef>
                <a:spcPts val="0"/>
              </a:spcBef>
              <a:buNone/>
              <a:defRPr sz="1300">
                <a:solidFill>
                  <a:schemeClr val="dk2"/>
                </a:solidFill>
                <a:latin typeface="Lato"/>
                <a:ea typeface="Lato"/>
                <a:cs typeface="Lato"/>
                <a:sym typeface="Lato"/>
              </a:defRPr>
            </a:lvl4pPr>
            <a:lvl5pPr lvl="4" algn="r" rtl="0">
              <a:spcBef>
                <a:spcPts val="0"/>
              </a:spcBef>
              <a:buNone/>
              <a:defRPr sz="1300">
                <a:solidFill>
                  <a:schemeClr val="dk2"/>
                </a:solidFill>
                <a:latin typeface="Lato"/>
                <a:ea typeface="Lato"/>
                <a:cs typeface="Lato"/>
                <a:sym typeface="Lato"/>
              </a:defRPr>
            </a:lvl5pPr>
            <a:lvl6pPr lvl="5" algn="r" rtl="0">
              <a:spcBef>
                <a:spcPts val="0"/>
              </a:spcBef>
              <a:buNone/>
              <a:defRPr sz="1300">
                <a:solidFill>
                  <a:schemeClr val="dk2"/>
                </a:solidFill>
                <a:latin typeface="Lato"/>
                <a:ea typeface="Lato"/>
                <a:cs typeface="Lato"/>
                <a:sym typeface="Lato"/>
              </a:defRPr>
            </a:lvl6pPr>
            <a:lvl7pPr lvl="6" algn="r" rtl="0">
              <a:spcBef>
                <a:spcPts val="0"/>
              </a:spcBef>
              <a:buNone/>
              <a:defRPr sz="1300">
                <a:solidFill>
                  <a:schemeClr val="dk2"/>
                </a:solidFill>
                <a:latin typeface="Lato"/>
                <a:ea typeface="Lato"/>
                <a:cs typeface="Lato"/>
                <a:sym typeface="Lato"/>
              </a:defRPr>
            </a:lvl7pPr>
            <a:lvl8pPr lvl="7" algn="r" rtl="0">
              <a:spcBef>
                <a:spcPts val="0"/>
              </a:spcBef>
              <a:buNone/>
              <a:defRPr sz="1300">
                <a:solidFill>
                  <a:schemeClr val="dk2"/>
                </a:solidFill>
                <a:latin typeface="Lato"/>
                <a:ea typeface="Lato"/>
                <a:cs typeface="Lato"/>
                <a:sym typeface="Lato"/>
              </a:defRPr>
            </a:lvl8pPr>
            <a:lvl9pPr lvl="8" algn="r" rtl="0">
              <a:spcBef>
                <a:spcPts val="0"/>
              </a:spcBef>
              <a:buNone/>
              <a:defRPr sz="13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ucKTktHYA8" TargetMode="External"/><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f_QJQz-8Y2Y" TargetMode="External"/><Relationship Id="rId4" Type="http://schemas.openxmlformats.org/officeDocument/2006/relationships/image" Target="../media/image15.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r="89" b="9231"/>
          <a:stretch/>
        </p:blipFill>
        <p:spPr>
          <a:xfrm>
            <a:off x="264075" y="281625"/>
            <a:ext cx="11601875" cy="5548200"/>
          </a:xfrm>
          <a:prstGeom prst="rect">
            <a:avLst/>
          </a:prstGeom>
          <a:noFill/>
          <a:ln>
            <a:noFill/>
          </a:ln>
        </p:spPr>
      </p:pic>
      <p:sp>
        <p:nvSpPr>
          <p:cNvPr id="104" name="Shape 104"/>
          <p:cNvSpPr txBox="1">
            <a:spLocks noGrp="1"/>
          </p:cNvSpPr>
          <p:nvPr>
            <p:ph type="ctrTitle"/>
          </p:nvPr>
        </p:nvSpPr>
        <p:spPr>
          <a:xfrm>
            <a:off x="960875" y="1944600"/>
            <a:ext cx="10058400" cy="24348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262626"/>
              </a:buClr>
              <a:buFont typeface="Calibri"/>
              <a:buNone/>
            </a:pPr>
            <a:r>
              <a:rPr lang="en-US" sz="6000">
                <a:solidFill>
                  <a:schemeClr val="lt1"/>
                </a:solidFill>
                <a:latin typeface="Questrial"/>
                <a:ea typeface="Questrial"/>
                <a:cs typeface="Questrial"/>
                <a:sym typeface="Questrial"/>
              </a:rPr>
              <a:t>SAU9</a:t>
            </a:r>
            <a:r>
              <a:rPr lang="en-US" sz="6000" b="0" i="0" u="none" strike="noStrike" cap="none">
                <a:solidFill>
                  <a:schemeClr val="lt1"/>
                </a:solidFill>
                <a:latin typeface="Questrial"/>
                <a:ea typeface="Questrial"/>
                <a:cs typeface="Questrial"/>
                <a:sym typeface="Questrial"/>
              </a:rPr>
              <a:t> </a:t>
            </a:r>
            <a:br>
              <a:rPr lang="en-US" sz="6000" b="0" i="0" u="none" strike="noStrike" cap="none">
                <a:solidFill>
                  <a:schemeClr val="lt1"/>
                </a:solidFill>
                <a:latin typeface="Questrial"/>
                <a:ea typeface="Questrial"/>
                <a:cs typeface="Questrial"/>
                <a:sym typeface="Questrial"/>
              </a:rPr>
            </a:br>
            <a:r>
              <a:rPr lang="en-US" sz="6000">
                <a:solidFill>
                  <a:schemeClr val="lt1"/>
                </a:solidFill>
                <a:latin typeface="Questrial"/>
                <a:ea typeface="Questrial"/>
                <a:cs typeface="Questrial"/>
                <a:sym typeface="Questrial"/>
              </a:rPr>
              <a:t>State of the Schools</a:t>
            </a:r>
            <a:endParaRPr sz="6000">
              <a:solidFill>
                <a:schemeClr val="lt1"/>
              </a:solidFill>
              <a:latin typeface="Questrial"/>
              <a:ea typeface="Questrial"/>
              <a:cs typeface="Questrial"/>
              <a:sym typeface="Questrial"/>
            </a:endParaRPr>
          </a:p>
          <a:p>
            <a:pPr marL="0" marR="0" lvl="0" indent="0" algn="ctr" rtl="0">
              <a:lnSpc>
                <a:spcPct val="85000"/>
              </a:lnSpc>
              <a:spcBef>
                <a:spcPts val="0"/>
              </a:spcBef>
              <a:spcAft>
                <a:spcPts val="0"/>
              </a:spcAft>
              <a:buClr>
                <a:srgbClr val="262626"/>
              </a:buClr>
              <a:buFont typeface="Calibri"/>
              <a:buNone/>
            </a:pPr>
            <a:r>
              <a:rPr lang="en-US" sz="3600">
                <a:solidFill>
                  <a:schemeClr val="lt1"/>
                </a:solidFill>
                <a:latin typeface="Questrial"/>
                <a:ea typeface="Questrial"/>
                <a:cs typeface="Questrial"/>
                <a:sym typeface="Questrial"/>
              </a:rPr>
              <a:t>On the Road to Competency-based Education</a:t>
            </a:r>
            <a:endParaRPr sz="3600">
              <a:solidFill>
                <a:schemeClr val="lt1"/>
              </a:solidFill>
              <a:latin typeface="Questrial"/>
              <a:ea typeface="Questrial"/>
              <a:cs typeface="Questrial"/>
              <a:sym typeface="Questrial"/>
            </a:endParaRPr>
          </a:p>
        </p:txBody>
      </p:sp>
      <p:sp>
        <p:nvSpPr>
          <p:cNvPr id="105" name="Shape 105"/>
          <p:cNvSpPr txBox="1"/>
          <p:nvPr/>
        </p:nvSpPr>
        <p:spPr>
          <a:xfrm>
            <a:off x="9373000" y="5785775"/>
            <a:ext cx="2503200" cy="384300"/>
          </a:xfrm>
          <a:prstGeom prst="rect">
            <a:avLst/>
          </a:prstGeom>
          <a:noFill/>
          <a:ln>
            <a:noFill/>
          </a:ln>
        </p:spPr>
        <p:txBody>
          <a:bodyPr spcFirstLastPara="1" wrap="square" lIns="91425" tIns="91425" rIns="91425" bIns="91425" anchor="t" anchorCtr="0">
            <a:noAutofit/>
          </a:bodyPr>
          <a:lstStyle/>
          <a:p>
            <a:pPr marL="0" lvl="0" indent="0" algn="r" rtl="0">
              <a:lnSpc>
                <a:spcPct val="70000"/>
              </a:lnSpc>
              <a:spcBef>
                <a:spcPts val="0"/>
              </a:spcBef>
              <a:spcAft>
                <a:spcPts val="0"/>
              </a:spcAft>
              <a:buClr>
                <a:schemeClr val="accent1"/>
              </a:buClr>
              <a:buFont typeface="Calibri"/>
              <a:buNone/>
            </a:pPr>
            <a:r>
              <a:rPr lang="en-US" sz="1800">
                <a:solidFill>
                  <a:schemeClr val="dk1"/>
                </a:solidFill>
                <a:latin typeface="Calibri"/>
                <a:ea typeface="Calibri"/>
                <a:cs typeface="Calibri"/>
                <a:sym typeface="Calibri"/>
              </a:rPr>
              <a:t>Photo:  Jim Salge</a:t>
            </a:r>
            <a:endParaRPr/>
          </a:p>
        </p:txBody>
      </p:sp>
      <p:sp>
        <p:nvSpPr>
          <p:cNvPr id="106" name="Shape 106"/>
          <p:cNvSpPr txBox="1"/>
          <p:nvPr/>
        </p:nvSpPr>
        <p:spPr>
          <a:xfrm>
            <a:off x="7385538" y="4402143"/>
            <a:ext cx="4642862" cy="882000"/>
          </a:xfrm>
          <a:prstGeom prst="rect">
            <a:avLst/>
          </a:prstGeom>
          <a:noFill/>
          <a:ln>
            <a:noFill/>
          </a:ln>
        </p:spPr>
        <p:txBody>
          <a:bodyPr spcFirstLastPara="1" wrap="square" lIns="91425" tIns="91425" rIns="91425" bIns="91425" anchor="t" anchorCtr="0">
            <a:noAutofit/>
          </a:bodyPr>
          <a:lstStyle/>
          <a:p>
            <a:pPr marL="0" lvl="0" indent="0" rtl="0">
              <a:lnSpc>
                <a:spcPct val="70000"/>
              </a:lnSpc>
              <a:spcBef>
                <a:spcPts val="0"/>
              </a:spcBef>
              <a:spcAft>
                <a:spcPts val="0"/>
              </a:spcAft>
              <a:buClr>
                <a:schemeClr val="accent1"/>
              </a:buClr>
              <a:buFont typeface="Calibri"/>
              <a:buNone/>
            </a:pPr>
            <a:r>
              <a:rPr lang="en-US" sz="3600">
                <a:solidFill>
                  <a:srgbClr val="FFC000"/>
                </a:solidFill>
                <a:latin typeface="Federo"/>
                <a:ea typeface="Federo"/>
                <a:cs typeface="Federo"/>
                <a:sym typeface="Federo"/>
              </a:rPr>
              <a:t>January 18, 2018</a:t>
            </a:r>
            <a:r>
              <a:rPr lang="en-US" sz="4000">
                <a:solidFill>
                  <a:srgbClr val="C00000"/>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125412" y="120650"/>
            <a:ext cx="4073400" cy="1041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endParaRPr/>
          </a:p>
        </p:txBody>
      </p:sp>
      <p:sp>
        <p:nvSpPr>
          <p:cNvPr id="303" name="Shape 303"/>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4" name="Shape 304"/>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5" name="Shape 305"/>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6" name="Shape 306"/>
          <p:cNvSpPr txBox="1"/>
          <p:nvPr/>
        </p:nvSpPr>
        <p:spPr>
          <a:xfrm>
            <a:off x="8378825" y="4614862"/>
            <a:ext cx="6643800" cy="588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7" name="Shape 307"/>
          <p:cNvSpPr txBox="1"/>
          <p:nvPr/>
        </p:nvSpPr>
        <p:spPr>
          <a:xfrm>
            <a:off x="125400" y="595817"/>
            <a:ext cx="4073400" cy="16965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C000"/>
              </a:buClr>
              <a:buFont typeface="Questrial"/>
              <a:buNone/>
            </a:pPr>
            <a:r>
              <a:rPr lang="en-US" sz="4000" b="0" i="0" u="none">
                <a:solidFill>
                  <a:srgbClr val="FFC000"/>
                </a:solidFill>
                <a:latin typeface="Questrial"/>
                <a:ea typeface="Questrial"/>
                <a:cs typeface="Questrial"/>
                <a:sym typeface="Questrial"/>
              </a:rPr>
              <a:t>Focus Area 2:</a:t>
            </a:r>
            <a:endParaRPr sz="4000" b="0" i="0" u="none">
              <a:solidFill>
                <a:srgbClr val="FFC000"/>
              </a:solidFill>
              <a:latin typeface="Questrial"/>
              <a:ea typeface="Questrial"/>
              <a:cs typeface="Questrial"/>
              <a:sym typeface="Questrial"/>
            </a:endParaRPr>
          </a:p>
          <a:p>
            <a:pPr marL="0" marR="0" lvl="0" indent="0" algn="l" rtl="0">
              <a:lnSpc>
                <a:spcPct val="100000"/>
              </a:lnSpc>
              <a:spcBef>
                <a:spcPts val="0"/>
              </a:spcBef>
              <a:spcAft>
                <a:spcPts val="0"/>
              </a:spcAft>
              <a:buClr>
                <a:srgbClr val="FFC000"/>
              </a:buClr>
              <a:buFont typeface="Questrial"/>
              <a:buNone/>
            </a:pPr>
            <a:r>
              <a:rPr lang="en-US" sz="4000">
                <a:solidFill>
                  <a:srgbClr val="FFC000"/>
                </a:solidFill>
                <a:latin typeface="Questrial"/>
                <a:ea typeface="Questrial"/>
                <a:cs typeface="Questrial"/>
                <a:sym typeface="Questrial"/>
              </a:rPr>
              <a:t>Student Growth</a:t>
            </a:r>
            <a:endParaRPr sz="4000">
              <a:solidFill>
                <a:srgbClr val="FFC000"/>
              </a:solidFill>
              <a:latin typeface="Questrial"/>
              <a:ea typeface="Questrial"/>
              <a:cs typeface="Questrial"/>
              <a:sym typeface="Questrial"/>
            </a:endParaRPr>
          </a:p>
        </p:txBody>
      </p:sp>
      <p:sp>
        <p:nvSpPr>
          <p:cNvPr id="308" name="Shape 308"/>
          <p:cNvSpPr txBox="1"/>
          <p:nvPr/>
        </p:nvSpPr>
        <p:spPr>
          <a:xfrm>
            <a:off x="4093800" y="1702625"/>
            <a:ext cx="8098200" cy="515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3000" b="1">
                <a:solidFill>
                  <a:schemeClr val="dk1"/>
                </a:solidFill>
              </a:rPr>
              <a:t>Indicators of success…</a:t>
            </a:r>
            <a:endParaRPr sz="3000" b="1">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Consistent curriculum, instruction and assessments practices</a:t>
            </a:r>
            <a:endParaRPr sz="2700">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CBE Implementation Plan</a:t>
            </a:r>
            <a:endParaRPr sz="2700">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Examples of student-centered learning - Workshop model, tiny house, TED talks</a:t>
            </a:r>
            <a:endParaRPr sz="2700">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Collaboration among educators - Instructional seminars, Mentor programming, K-12 curriculum teams</a:t>
            </a:r>
            <a:endParaRPr sz="2700">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Innovative programs -  ELOs in development at KHS, Student-led conferences</a:t>
            </a:r>
            <a:endParaRPr sz="2700">
              <a:solidFill>
                <a:schemeClr val="dk1"/>
              </a:solidFill>
            </a:endParaRPr>
          </a:p>
          <a:p>
            <a:pPr marL="457200" lvl="0" indent="-400050" rtl="0">
              <a:spcBef>
                <a:spcPts val="0"/>
              </a:spcBef>
              <a:spcAft>
                <a:spcPts val="0"/>
              </a:spcAft>
              <a:buClr>
                <a:schemeClr val="dk1"/>
              </a:buClr>
              <a:buSzPts val="2700"/>
              <a:buChar char="●"/>
            </a:pPr>
            <a:r>
              <a:rPr lang="en-US" sz="2700">
                <a:solidFill>
                  <a:schemeClr val="dk1"/>
                </a:solidFill>
              </a:rPr>
              <a:t>Increased student achievement </a:t>
            </a:r>
            <a:endParaRPr sz="2700">
              <a:solidFill>
                <a:schemeClr val="dk1"/>
              </a:solidFill>
            </a:endParaRPr>
          </a:p>
        </p:txBody>
      </p:sp>
      <p:grpSp>
        <p:nvGrpSpPr>
          <p:cNvPr id="309" name="Shape 309"/>
          <p:cNvGrpSpPr/>
          <p:nvPr/>
        </p:nvGrpSpPr>
        <p:grpSpPr>
          <a:xfrm>
            <a:off x="4081177" y="-17"/>
            <a:ext cx="8065504" cy="884197"/>
            <a:chOff x="0" y="0"/>
            <a:chExt cx="2147483647" cy="2147483647"/>
          </a:xfrm>
        </p:grpSpPr>
        <p:sp>
          <p:nvSpPr>
            <p:cNvPr id="310" name="Shape 310"/>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1" name="Shape 311"/>
            <p:cNvSpPr txBox="1"/>
            <p:nvPr/>
          </p:nvSpPr>
          <p:spPr>
            <a:xfrm>
              <a:off x="270549177" y="0"/>
              <a:ext cx="73273741"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2" name="Shape 312"/>
            <p:cNvSpPr txBox="1"/>
            <p:nvPr/>
          </p:nvSpPr>
          <p:spPr>
            <a:xfrm>
              <a:off x="343821968" y="0"/>
              <a:ext cx="1803661678"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3" name="Shape 313"/>
            <p:cNvSpPr txBox="1"/>
            <p:nvPr/>
          </p:nvSpPr>
          <p:spPr>
            <a:xfrm>
              <a:off x="239547682"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14" name="Shape 314"/>
          <p:cNvSpPr txBox="1"/>
          <p:nvPr/>
        </p:nvSpPr>
        <p:spPr>
          <a:xfrm>
            <a:off x="4171775" y="781050"/>
            <a:ext cx="7884300" cy="125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b="1" i="1"/>
              <a:t>We will strive to continuously improve each student’s level of achievement and growth</a:t>
            </a:r>
            <a:endParaRPr sz="2800" b="1" i="1"/>
          </a:p>
        </p:txBody>
      </p:sp>
      <p:pic>
        <p:nvPicPr>
          <p:cNvPr id="315" name="Shape 315" descr="cesyoga.jpg"/>
          <p:cNvPicPr preferRelativeResize="0"/>
          <p:nvPr/>
        </p:nvPicPr>
        <p:blipFill rotWithShape="1">
          <a:blip r:embed="rId3">
            <a:alphaModFix/>
          </a:blip>
          <a:srcRect l="5665" r="5665"/>
          <a:stretch/>
        </p:blipFill>
        <p:spPr>
          <a:xfrm>
            <a:off x="0" y="4535475"/>
            <a:ext cx="2548850" cy="2384050"/>
          </a:xfrm>
          <a:prstGeom prst="rect">
            <a:avLst/>
          </a:prstGeom>
          <a:noFill/>
          <a:ln>
            <a:noFill/>
          </a:ln>
        </p:spPr>
      </p:pic>
      <p:sp>
        <p:nvSpPr>
          <p:cNvPr id="316" name="Shape 316"/>
          <p:cNvSpPr txBox="1"/>
          <p:nvPr/>
        </p:nvSpPr>
        <p:spPr>
          <a:xfrm>
            <a:off x="5660700" y="19825"/>
            <a:ext cx="6531300" cy="844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5000">
                <a:solidFill>
                  <a:schemeClr val="lt1"/>
                </a:solidFill>
                <a:latin typeface="Questrial"/>
                <a:ea typeface="Questrial"/>
                <a:cs typeface="Questrial"/>
                <a:sym typeface="Questrial"/>
              </a:rPr>
              <a:t>The Strategic Plan</a:t>
            </a:r>
            <a:endParaRPr/>
          </a:p>
        </p:txBody>
      </p:sp>
      <p:pic>
        <p:nvPicPr>
          <p:cNvPr id="317" name="Shape 317"/>
          <p:cNvPicPr preferRelativeResize="0"/>
          <p:nvPr/>
        </p:nvPicPr>
        <p:blipFill>
          <a:blip r:embed="rId4">
            <a:alphaModFix/>
          </a:blip>
          <a:stretch>
            <a:fillRect/>
          </a:stretch>
        </p:blipFill>
        <p:spPr>
          <a:xfrm>
            <a:off x="378650" y="2151425"/>
            <a:ext cx="2170201" cy="2384050"/>
          </a:xfrm>
          <a:prstGeom prst="rect">
            <a:avLst/>
          </a:prstGeom>
          <a:noFill/>
          <a:ln>
            <a:noFill/>
          </a:ln>
        </p:spPr>
      </p:pic>
      <p:pic>
        <p:nvPicPr>
          <p:cNvPr id="318" name="Shape 318" descr="Mia and Olivia.JPG"/>
          <p:cNvPicPr preferRelativeResize="0"/>
          <p:nvPr/>
        </p:nvPicPr>
        <p:blipFill rotWithShape="1">
          <a:blip r:embed="rId5">
            <a:alphaModFix/>
          </a:blip>
          <a:srcRect l="9788" t="8800"/>
          <a:stretch/>
        </p:blipFill>
        <p:spPr>
          <a:xfrm>
            <a:off x="1731350" y="3470100"/>
            <a:ext cx="2349826" cy="1891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48650" y="254024"/>
            <a:ext cx="3585300" cy="3737312"/>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4000" b="1" dirty="0"/>
              <a:t>Why are we moving towards a competency- based system of education in SAU9?</a:t>
            </a:r>
            <a:endParaRPr sz="4000" b="1" dirty="0"/>
          </a:p>
        </p:txBody>
      </p:sp>
      <p:sp>
        <p:nvSpPr>
          <p:cNvPr id="324" name="Shape 324" descr="Subscribe to the GE Channel: http://invent.ge/1eGgvZK  Meet Molly, the kid who never stops inventing. Find out how she is making the world work better.   GE works on things that matter. The best people and the best technologies taking on the toughest challenges. Finding solutions in energy, health and home, transportation and finance. Building, powering, moving and curing the world. Not just imagining. Doing. GE works.  Connect with GE Online: Visit GE's Website: http://invent.ge Find GE on Google +: http://invent.ge/1dPUUN5 Find GE on Tumblr: http://invent.ge/17syCNf Find GE on Facebook: http://invent.ge/1929rzT Follow GE on Twitter: http://invent.ge/XJAX15 Follow GE on Pinterest: http://invent.ge/16JjInY Follow GE on Instagram: http://invent.ge/1a9XZGb Find GE on LinkedIn: http://invent.ge/1gtUi3e" title="Meet Molly, the Kid Who Never Stops Inventing - GE Commercial">
            <a:hlinkClick r:id="rId3"/>
          </p:cNvPr>
          <p:cNvSpPr/>
          <p:nvPr/>
        </p:nvSpPr>
        <p:spPr>
          <a:xfrm>
            <a:off x="3810000" y="0"/>
            <a:ext cx="8238350" cy="6764300"/>
          </a:xfrm>
          <a:prstGeom prst="rect">
            <a:avLst/>
          </a:prstGeom>
          <a:blipFill>
            <a:blip r:embed="rId4">
              <a:alphaModFix/>
            </a:blip>
            <a:stretch>
              <a:fillRect/>
            </a:stretch>
          </a:blipFill>
          <a:ln>
            <a:noFill/>
          </a:ln>
        </p:spPr>
      </p:sp>
      <p:sp>
        <p:nvSpPr>
          <p:cNvPr id="2" name="TextBox 1"/>
          <p:cNvSpPr txBox="1"/>
          <p:nvPr/>
        </p:nvSpPr>
        <p:spPr>
          <a:xfrm>
            <a:off x="4337538" y="5970137"/>
            <a:ext cx="6701693" cy="830997"/>
          </a:xfrm>
          <a:prstGeom prst="rect">
            <a:avLst/>
          </a:prstGeom>
          <a:noFill/>
        </p:spPr>
        <p:txBody>
          <a:bodyPr wrap="square" rtlCol="0">
            <a:spAutoFit/>
          </a:bodyPr>
          <a:lstStyle/>
          <a:p>
            <a:r>
              <a:rPr lang="en-US" sz="2400" dirty="0" smtClean="0">
                <a:solidFill>
                  <a:schemeClr val="bg1"/>
                </a:solidFill>
              </a:rPr>
              <a:t>Link to video: </a:t>
            </a:r>
            <a:r>
              <a:rPr lang="nl-NL" sz="2400" dirty="0" err="1">
                <a:solidFill>
                  <a:schemeClr val="bg1"/>
                </a:solidFill>
              </a:rPr>
              <a:t>https</a:t>
            </a:r>
            <a:r>
              <a:rPr lang="nl-NL" sz="2400" dirty="0">
                <a:solidFill>
                  <a:schemeClr val="bg1"/>
                </a:solidFill>
              </a:rPr>
              <a:t>://</a:t>
            </a:r>
            <a:r>
              <a:rPr lang="nl-NL" sz="2400" dirty="0" err="1">
                <a:solidFill>
                  <a:schemeClr val="bg1"/>
                </a:solidFill>
              </a:rPr>
              <a:t>www.youtube.com</a:t>
            </a:r>
            <a:r>
              <a:rPr lang="nl-NL" sz="2400" dirty="0">
                <a:solidFill>
                  <a:schemeClr val="bg1"/>
                </a:solidFill>
              </a:rPr>
              <a:t>/</a:t>
            </a:r>
            <a:r>
              <a:rPr lang="nl-NL" sz="2400" dirty="0" err="1">
                <a:solidFill>
                  <a:schemeClr val="bg1"/>
                </a:solidFill>
              </a:rPr>
              <a:t>watch?v</a:t>
            </a:r>
            <a:r>
              <a:rPr lang="nl-NL" sz="2400" dirty="0">
                <a:solidFill>
                  <a:schemeClr val="bg1"/>
                </a:solidFill>
              </a:rPr>
              <a:t>=sucKTktHYA8&amp;disable_polymer=</a:t>
            </a:r>
            <a:r>
              <a:rPr lang="nl-NL" sz="2400" dirty="0" err="1">
                <a:solidFill>
                  <a:schemeClr val="bg1"/>
                </a:solidFill>
              </a:rPr>
              <a:t>true</a:t>
            </a:r>
            <a:endParaRPr 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608367" y="2036367"/>
            <a:ext cx="11057100" cy="3655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chemeClr val="accent4"/>
                </a:solidFill>
                <a:latin typeface="Montserrat"/>
                <a:ea typeface="Montserrat"/>
                <a:cs typeface="Montserrat"/>
                <a:sym typeface="Montserrat"/>
              </a:rPr>
              <a:t>We believe</a:t>
            </a:r>
            <a:r>
              <a:rPr lang="en-US" sz="5300">
                <a:solidFill>
                  <a:schemeClr val="accent2"/>
                </a:solidFill>
                <a:latin typeface="Montserrat"/>
                <a:ea typeface="Montserrat"/>
                <a:cs typeface="Montserrat"/>
                <a:sym typeface="Montserrat"/>
              </a:rPr>
              <a:t> </a:t>
            </a:r>
            <a:r>
              <a:rPr lang="en-US" sz="5300">
                <a:solidFill>
                  <a:schemeClr val="lt1"/>
                </a:solidFill>
                <a:latin typeface="Montserrat"/>
                <a:ea typeface="Montserrat"/>
                <a:cs typeface="Montserrat"/>
                <a:sym typeface="Montserrat"/>
              </a:rPr>
              <a:t>learning for everyone is a lifelong process that transcends the walls and hours of the school days.</a:t>
            </a:r>
            <a:endParaRPr sz="53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p:nvPr/>
        </p:nvSpPr>
        <p:spPr>
          <a:xfrm>
            <a:off x="608367" y="616867"/>
            <a:ext cx="11057100" cy="5668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chemeClr val="accent4"/>
                </a:solidFill>
                <a:latin typeface="Montserrat"/>
                <a:ea typeface="Montserrat"/>
                <a:cs typeface="Montserrat"/>
                <a:sym typeface="Montserrat"/>
              </a:rPr>
              <a:t>We believe</a:t>
            </a:r>
            <a:r>
              <a:rPr lang="en-US" sz="5300">
                <a:solidFill>
                  <a:schemeClr val="lt1"/>
                </a:solidFill>
                <a:latin typeface="Montserrat"/>
                <a:ea typeface="Montserrat"/>
                <a:cs typeface="Montserrat"/>
                <a:sym typeface="Montserrat"/>
              </a:rPr>
              <a:t> that students must learn to think critically, solve problems, and apply skills across content areas by engaging in hands-on experiences that are relevant to the real world.</a:t>
            </a:r>
            <a:endParaRPr sz="5300">
              <a:solidFill>
                <a:schemeClr val="lt1"/>
              </a:solidFill>
              <a:latin typeface="Montserrat"/>
              <a:ea typeface="Montserrat"/>
              <a:cs typeface="Montserrat"/>
              <a:sym typeface="Montserrat"/>
            </a:endParaRPr>
          </a:p>
          <a:p>
            <a:pPr marL="0" lvl="0" indent="0" algn="ctr" rtl="0">
              <a:spcBef>
                <a:spcPts val="0"/>
              </a:spcBef>
              <a:spcAft>
                <a:spcPts val="0"/>
              </a:spcAft>
              <a:buNone/>
            </a:pPr>
            <a:endParaRPr sz="5300" b="1">
              <a:solidFill>
                <a:schemeClr val="accent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567400" y="1814000"/>
            <a:ext cx="11057100" cy="4556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chemeClr val="accent4"/>
                </a:solidFill>
                <a:latin typeface="Montserrat"/>
                <a:ea typeface="Montserrat"/>
                <a:cs typeface="Montserrat"/>
                <a:sym typeface="Montserrat"/>
              </a:rPr>
              <a:t>We believe</a:t>
            </a:r>
            <a:r>
              <a:rPr lang="en-US" sz="5300">
                <a:solidFill>
                  <a:schemeClr val="lt1"/>
                </a:solidFill>
                <a:latin typeface="Montserrat"/>
                <a:ea typeface="Montserrat"/>
                <a:cs typeface="Montserrat"/>
                <a:sym typeface="Montserrat"/>
              </a:rPr>
              <a:t> that learning must be differentiated in process, location, and pace; embracing arts, community, and diverse learning styles.</a:t>
            </a:r>
            <a:endParaRPr sz="5300">
              <a:solidFill>
                <a:schemeClr val="lt1"/>
              </a:solidFill>
              <a:latin typeface="Montserrat"/>
              <a:ea typeface="Montserrat"/>
              <a:cs typeface="Montserrat"/>
              <a:sym typeface="Montserrat"/>
            </a:endParaRPr>
          </a:p>
          <a:p>
            <a:pPr marL="0" lvl="0" indent="0" algn="ctr" rtl="0">
              <a:spcBef>
                <a:spcPts val="0"/>
              </a:spcBef>
              <a:spcAft>
                <a:spcPts val="0"/>
              </a:spcAft>
              <a:buNone/>
            </a:pPr>
            <a:endParaRPr sz="5300" b="1">
              <a:solidFill>
                <a:schemeClr val="accent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p:cNvPicPr preferRelativeResize="0"/>
          <p:nvPr/>
        </p:nvPicPr>
        <p:blipFill>
          <a:blip r:embed="rId3">
            <a:alphaModFix/>
          </a:blip>
          <a:stretch>
            <a:fillRect/>
          </a:stretch>
        </p:blipFill>
        <p:spPr>
          <a:xfrm>
            <a:off x="0" y="0"/>
            <a:ext cx="12191999"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8"/>
        <p:cNvGrpSpPr/>
        <p:nvPr/>
      </p:nvGrpSpPr>
      <p:grpSpPr>
        <a:xfrm>
          <a:off x="0" y="0"/>
          <a:ext cx="0" cy="0"/>
          <a:chOff x="0" y="0"/>
          <a:chExt cx="0" cy="0"/>
        </a:xfrm>
      </p:grpSpPr>
      <p:sp>
        <p:nvSpPr>
          <p:cNvPr id="349" name="Shape 349" descr="· What strikes us as noteworthy about this scene? · Our current education model was defined by the Committee of Ten over a century ago. What skills and character traits did they want young adults to have for 20th Century assembly line jobs? · What skills and character traits are essential for students for career and citizenship in the 21st century? · Do we critique our assignments on the basis of which essential skills they’re developing? · How can we assess student progress on essential skills?  · What micro-innovations could we try to accelerate student development of essential skills?  To learn more: http://sparks.mltsfilm.org/#/essential-skills/  Subscribe to our channel, we post new sparks each week! Follow us on Twitter! twitter.com/MLTSfilm Like us on Facebook! facebook.com/MLTSfilm" title="1. Essential Skills">
            <a:hlinkClick r:id="rId3"/>
          </p:cNvPr>
          <p:cNvSpPr/>
          <p:nvPr/>
        </p:nvSpPr>
        <p:spPr>
          <a:xfrm>
            <a:off x="0" y="4300"/>
            <a:ext cx="12192000" cy="6858000"/>
          </a:xfrm>
          <a:prstGeom prst="rect">
            <a:avLst/>
          </a:prstGeom>
          <a:blipFill>
            <a:blip r:embed="rId4">
              <a:alphaModFix/>
            </a:blip>
            <a:stretch>
              <a:fillRect/>
            </a:stretch>
          </a:blipFill>
          <a:ln>
            <a:noFill/>
          </a:ln>
        </p:spPr>
      </p:sp>
      <p:sp>
        <p:nvSpPr>
          <p:cNvPr id="2" name="TextBox 1"/>
          <p:cNvSpPr txBox="1"/>
          <p:nvPr/>
        </p:nvSpPr>
        <p:spPr>
          <a:xfrm>
            <a:off x="1602149" y="6232767"/>
            <a:ext cx="8909538" cy="461665"/>
          </a:xfrm>
          <a:prstGeom prst="rect">
            <a:avLst/>
          </a:prstGeom>
          <a:noFill/>
        </p:spPr>
        <p:txBody>
          <a:bodyPr wrap="square" rtlCol="0">
            <a:spAutoFit/>
          </a:bodyPr>
          <a:lstStyle/>
          <a:p>
            <a:r>
              <a:rPr lang="en-US" sz="2400" dirty="0" smtClean="0">
                <a:solidFill>
                  <a:srgbClr val="FFFFFF"/>
                </a:solidFill>
              </a:rPr>
              <a:t>Link to video: </a:t>
            </a:r>
            <a:r>
              <a:rPr lang="nl-NL" sz="2400" dirty="0" err="1">
                <a:solidFill>
                  <a:srgbClr val="FFFFFF"/>
                </a:solidFill>
              </a:rPr>
              <a:t>https</a:t>
            </a:r>
            <a:r>
              <a:rPr lang="nl-NL" sz="2400" dirty="0">
                <a:solidFill>
                  <a:srgbClr val="FFFFFF"/>
                </a:solidFill>
              </a:rPr>
              <a:t>://</a:t>
            </a:r>
            <a:r>
              <a:rPr lang="nl-NL" sz="2400" dirty="0" err="1">
                <a:solidFill>
                  <a:srgbClr val="FFFFFF"/>
                </a:solidFill>
              </a:rPr>
              <a:t>www.youtube.com</a:t>
            </a:r>
            <a:r>
              <a:rPr lang="nl-NL" sz="2400" dirty="0">
                <a:solidFill>
                  <a:srgbClr val="FFFFFF"/>
                </a:solidFill>
              </a:rPr>
              <a:t>/</a:t>
            </a:r>
            <a:r>
              <a:rPr lang="nl-NL" sz="2400" dirty="0" err="1">
                <a:solidFill>
                  <a:srgbClr val="FFFFFF"/>
                </a:solidFill>
              </a:rPr>
              <a:t>watch?v</a:t>
            </a:r>
            <a:r>
              <a:rPr lang="nl-NL" sz="2400" dirty="0">
                <a:solidFill>
                  <a:srgbClr val="FFFFFF"/>
                </a:solidFill>
              </a:rPr>
              <a:t>=f_QJQz-8Y2Y</a:t>
            </a:r>
            <a:endParaRPr lang="en-US" sz="2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Shape 354"/>
          <p:cNvPicPr preferRelativeResize="0"/>
          <p:nvPr/>
        </p:nvPicPr>
        <p:blipFill>
          <a:blip r:embed="rId3">
            <a:alphaModFix/>
          </a:blip>
          <a:stretch>
            <a:fillRect/>
          </a:stretch>
        </p:blipFill>
        <p:spPr>
          <a:xfrm>
            <a:off x="2440275" y="42600"/>
            <a:ext cx="7220074" cy="6772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594359"/>
            <a:ext cx="3200400" cy="2286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60" name="Shape 360"/>
          <p:cNvSpPr txBox="1">
            <a:spLocks noGrp="1"/>
          </p:cNvSpPr>
          <p:nvPr>
            <p:ph type="body" idx="1"/>
          </p:nvPr>
        </p:nvSpPr>
        <p:spPr>
          <a:xfrm>
            <a:off x="4800600" y="731520"/>
            <a:ext cx="6492300" cy="5257800"/>
          </a:xfrm>
          <a:prstGeom prst="rect">
            <a:avLst/>
          </a:prstGeom>
        </p:spPr>
        <p:txBody>
          <a:bodyPr spcFirstLastPara="1" wrap="square" lIns="91425" tIns="91425" rIns="91425" bIns="91425" anchor="t" anchorCtr="0">
            <a:noAutofit/>
          </a:bodyPr>
          <a:lstStyle/>
          <a:p>
            <a:pPr marL="90488" lvl="0" indent="36511">
              <a:spcBef>
                <a:spcPts val="1200"/>
              </a:spcBef>
              <a:spcAft>
                <a:spcPts val="200"/>
              </a:spcAft>
              <a:buNone/>
            </a:pPr>
            <a:endParaRPr/>
          </a:p>
        </p:txBody>
      </p:sp>
      <p:sp>
        <p:nvSpPr>
          <p:cNvPr id="361" name="Shape 361"/>
          <p:cNvSpPr txBox="1">
            <a:spLocks noGrp="1"/>
          </p:cNvSpPr>
          <p:nvPr>
            <p:ph type="body" idx="2"/>
          </p:nvPr>
        </p:nvSpPr>
        <p:spPr>
          <a:xfrm>
            <a:off x="457200" y="2926080"/>
            <a:ext cx="3200400" cy="3379200"/>
          </a:xfrm>
          <a:prstGeom prst="rect">
            <a:avLst/>
          </a:prstGeom>
        </p:spPr>
        <p:txBody>
          <a:bodyPr spcFirstLastPara="1" wrap="square" lIns="91425" tIns="91425" rIns="91425" bIns="91425" anchor="t" anchorCtr="0">
            <a:noAutofit/>
          </a:bodyPr>
          <a:lstStyle/>
          <a:p>
            <a:pPr marL="0" lvl="0" indent="0">
              <a:spcBef>
                <a:spcPts val="1200"/>
              </a:spcBef>
              <a:spcAft>
                <a:spcPts val="200"/>
              </a:spcAft>
              <a:buNone/>
            </a:pPr>
            <a:endParaRPr/>
          </a:p>
        </p:txBody>
      </p:sp>
      <p:pic>
        <p:nvPicPr>
          <p:cNvPr id="362" name="Shape 362" descr="CBE Implementation Plan - REVISED 8.8.17.jpg"/>
          <p:cNvPicPr preferRelativeResize="0"/>
          <p:nvPr/>
        </p:nvPicPr>
        <p:blipFill rotWithShape="1">
          <a:blip r:embed="rId3">
            <a:alphaModFix/>
          </a:blip>
          <a:srcRect t="744"/>
          <a:stretch/>
        </p:blipFill>
        <p:spPr>
          <a:xfrm>
            <a:off x="28250" y="41225"/>
            <a:ext cx="12135501" cy="677555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4362600" y="1099225"/>
            <a:ext cx="7624500" cy="3720600"/>
          </a:xfrm>
          <a:prstGeom prst="rect">
            <a:avLst/>
          </a:prstGeom>
        </p:spPr>
        <p:txBody>
          <a:bodyPr spcFirstLastPara="1" wrap="square" lIns="91425" tIns="91425" rIns="91425" bIns="91425" anchor="t" anchorCtr="0">
            <a:noAutofit/>
          </a:bodyPr>
          <a:lstStyle/>
          <a:p>
            <a:pPr marL="0" lvl="0" indent="0" rtl="0">
              <a:spcBef>
                <a:spcPts val="1200"/>
              </a:spcBef>
              <a:spcAft>
                <a:spcPts val="0"/>
              </a:spcAft>
              <a:buNone/>
            </a:pPr>
            <a:endParaRPr sz="4000" i="1"/>
          </a:p>
          <a:p>
            <a:pPr marL="0" lvl="0" indent="0" algn="ctr">
              <a:spcBef>
                <a:spcPts val="1200"/>
              </a:spcBef>
              <a:spcAft>
                <a:spcPts val="0"/>
              </a:spcAft>
              <a:buNone/>
            </a:pPr>
            <a:r>
              <a:rPr lang="en-US" sz="4800" i="1"/>
              <a:t>How will we, as a community, define student growth and achievement?</a:t>
            </a:r>
            <a:endParaRPr sz="4800" i="1"/>
          </a:p>
          <a:p>
            <a:pPr marL="0" lvl="0" indent="0" rtl="0">
              <a:spcBef>
                <a:spcPts val="1200"/>
              </a:spcBef>
              <a:spcAft>
                <a:spcPts val="200"/>
              </a:spcAft>
              <a:buNone/>
            </a:pPr>
            <a:endParaRPr sz="4000" i="1"/>
          </a:p>
        </p:txBody>
      </p:sp>
      <p:sp>
        <p:nvSpPr>
          <p:cNvPr id="368" name="Shape 368"/>
          <p:cNvSpPr txBox="1"/>
          <p:nvPr/>
        </p:nvSpPr>
        <p:spPr>
          <a:xfrm>
            <a:off x="334775" y="387250"/>
            <a:ext cx="3110400" cy="207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solidFill>
                  <a:srgbClr val="FFFFFF"/>
                </a:solidFill>
              </a:rPr>
              <a:t>For our discussion this evening...</a:t>
            </a:r>
            <a:endParaRPr sz="3600">
              <a:solidFill>
                <a:srgbClr val="FFFFFF"/>
              </a:solidFill>
            </a:endParaRPr>
          </a:p>
        </p:txBody>
      </p:sp>
      <p:pic>
        <p:nvPicPr>
          <p:cNvPr id="369" name="Shape 369"/>
          <p:cNvPicPr preferRelativeResize="0"/>
          <p:nvPr/>
        </p:nvPicPr>
        <p:blipFill>
          <a:blip r:embed="rId3">
            <a:alphaModFix/>
          </a:blip>
          <a:stretch>
            <a:fillRect/>
          </a:stretch>
        </p:blipFill>
        <p:spPr>
          <a:xfrm>
            <a:off x="0" y="2308925"/>
            <a:ext cx="4107475" cy="3019775"/>
          </a:xfrm>
          <a:prstGeom prst="rect">
            <a:avLst/>
          </a:prstGeom>
          <a:noFill/>
          <a:ln>
            <a:noFill/>
          </a:ln>
        </p:spPr>
      </p:pic>
      <p:sp>
        <p:nvSpPr>
          <p:cNvPr id="370" name="Shape 370"/>
          <p:cNvSpPr txBox="1"/>
          <p:nvPr/>
        </p:nvSpPr>
        <p:spPr>
          <a:xfrm>
            <a:off x="199000" y="5543025"/>
            <a:ext cx="3908400" cy="114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i="1">
                <a:solidFill>
                  <a:srgbClr val="FFFFFF"/>
                </a:solidFill>
              </a:rPr>
              <a:t>Realizing the full potential</a:t>
            </a:r>
            <a:endParaRPr sz="2400" i="1">
              <a:solidFill>
                <a:srgbClr val="FFFFFF"/>
              </a:solidFill>
            </a:endParaRPr>
          </a:p>
          <a:p>
            <a:pPr marL="0" lvl="0" indent="0">
              <a:spcBef>
                <a:spcPts val="0"/>
              </a:spcBef>
              <a:spcAft>
                <a:spcPts val="0"/>
              </a:spcAft>
              <a:buNone/>
            </a:pPr>
            <a:r>
              <a:rPr lang="en-US" sz="2400" i="1">
                <a:solidFill>
                  <a:srgbClr val="FFFFFF"/>
                </a:solidFill>
              </a:rPr>
              <a:t> of each and every student</a:t>
            </a:r>
            <a:endParaRPr sz="2400"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DSCF1358"/>
          <p:cNvPicPr preferRelativeResize="0"/>
          <p:nvPr/>
        </p:nvPicPr>
        <p:blipFill rotWithShape="1">
          <a:blip r:embed="rId3">
            <a:alphaModFix/>
          </a:blip>
          <a:srcRect l="30686" t="15992" r="12178" b="949"/>
          <a:stretch/>
        </p:blipFill>
        <p:spPr>
          <a:xfrm>
            <a:off x="411162" y="311150"/>
            <a:ext cx="3281362" cy="6359525"/>
          </a:xfrm>
          <a:prstGeom prst="rect">
            <a:avLst/>
          </a:prstGeom>
          <a:noFill/>
          <a:ln>
            <a:noFill/>
          </a:ln>
        </p:spPr>
      </p:pic>
      <p:sp>
        <p:nvSpPr>
          <p:cNvPr id="112" name="Shape 112"/>
          <p:cNvSpPr txBox="1"/>
          <p:nvPr/>
        </p:nvSpPr>
        <p:spPr>
          <a:xfrm>
            <a:off x="7946698" y="1022775"/>
            <a:ext cx="6566400" cy="7047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endParaRPr/>
          </a:p>
        </p:txBody>
      </p:sp>
      <p:sp>
        <p:nvSpPr>
          <p:cNvPr id="113" name="Shape 113"/>
          <p:cNvSpPr txBox="1"/>
          <p:nvPr/>
        </p:nvSpPr>
        <p:spPr>
          <a:xfrm>
            <a:off x="4311650" y="1319212"/>
            <a:ext cx="7731125" cy="5330825"/>
          </a:xfrm>
          <a:prstGeom prst="rect">
            <a:avLst/>
          </a:prstGeom>
          <a:solidFill>
            <a:srgbClr val="FFF3CC"/>
          </a:solidFill>
          <a:ln>
            <a:noFill/>
          </a:ln>
        </p:spPr>
        <p:txBody>
          <a:bodyPr spcFirstLastPara="1" wrap="square" lIns="36575" tIns="36575" rIns="36575" bIns="36575" anchor="t" anchorCtr="0">
            <a:noAutofit/>
          </a:bodyPr>
          <a:lstStyle/>
          <a:p>
            <a:pPr marL="457200" marR="0" lvl="0" indent="-457200" algn="l" rtl="0">
              <a:lnSpc>
                <a:spcPct val="100000"/>
              </a:lnSpc>
              <a:spcBef>
                <a:spcPts val="0"/>
              </a:spcBef>
              <a:spcAft>
                <a:spcPts val="0"/>
              </a:spcAft>
              <a:buSzPts val="3600"/>
              <a:buFont typeface="Questrial"/>
              <a:buChar char="●"/>
            </a:pPr>
            <a:r>
              <a:rPr lang="en-US" sz="3600">
                <a:latin typeface="Questrial"/>
                <a:ea typeface="Questrial"/>
                <a:cs typeface="Questrial"/>
                <a:sym typeface="Questrial"/>
              </a:rPr>
              <a:t>Celebrate the progress towards our established goals</a:t>
            </a:r>
            <a:endParaRPr sz="3600">
              <a:latin typeface="Questrial"/>
              <a:ea typeface="Questrial"/>
              <a:cs typeface="Questrial"/>
              <a:sym typeface="Questrial"/>
            </a:endParaRPr>
          </a:p>
          <a:p>
            <a:pPr marL="457200" marR="0" lvl="0" indent="-457200" algn="l" rtl="0">
              <a:lnSpc>
                <a:spcPct val="100000"/>
              </a:lnSpc>
              <a:spcBef>
                <a:spcPts val="0"/>
              </a:spcBef>
              <a:spcAft>
                <a:spcPts val="0"/>
              </a:spcAft>
              <a:buSzPts val="3600"/>
              <a:buFont typeface="Questrial"/>
              <a:buChar char="●"/>
            </a:pPr>
            <a:r>
              <a:rPr lang="en-US" sz="3600">
                <a:latin typeface="Questrial"/>
                <a:ea typeface="Questrial"/>
                <a:cs typeface="Questrial"/>
                <a:sym typeface="Questrial"/>
              </a:rPr>
              <a:t>Develop understanding where we are heading and how competency-based education will help us achieve our goals</a:t>
            </a:r>
            <a:endParaRPr sz="3600">
              <a:latin typeface="Questrial"/>
              <a:ea typeface="Questrial"/>
              <a:cs typeface="Questrial"/>
              <a:sym typeface="Questrial"/>
            </a:endParaRPr>
          </a:p>
          <a:p>
            <a:pPr marL="457200" marR="0" lvl="0" indent="-457200" algn="l" rtl="0">
              <a:lnSpc>
                <a:spcPct val="100000"/>
              </a:lnSpc>
              <a:spcBef>
                <a:spcPts val="0"/>
              </a:spcBef>
              <a:spcAft>
                <a:spcPts val="0"/>
              </a:spcAft>
              <a:buSzPts val="3600"/>
              <a:buFont typeface="Questrial"/>
              <a:buChar char="●"/>
            </a:pPr>
            <a:r>
              <a:rPr lang="en-US" sz="3600">
                <a:latin typeface="Questrial"/>
                <a:ea typeface="Questrial"/>
                <a:cs typeface="Questrial"/>
                <a:sym typeface="Questrial"/>
              </a:rPr>
              <a:t>Gather data as to how community members define student achievement and growth</a:t>
            </a:r>
            <a:endParaRPr sz="36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endParaRPr sz="36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3600" b="0" i="0" u="none">
                <a:solidFill>
                  <a:srgbClr val="000000"/>
                </a:solidFill>
                <a:latin typeface="Questrial"/>
                <a:ea typeface="Questrial"/>
                <a:cs typeface="Questrial"/>
                <a:sym typeface="Questrial"/>
              </a:rPr>
              <a:t>	</a:t>
            </a:r>
            <a:endParaRPr sz="3600"/>
          </a:p>
        </p:txBody>
      </p:sp>
      <p:grpSp>
        <p:nvGrpSpPr>
          <p:cNvPr id="114" name="Shape 114"/>
          <p:cNvGrpSpPr/>
          <p:nvPr/>
        </p:nvGrpSpPr>
        <p:grpSpPr>
          <a:xfrm>
            <a:off x="4144461" y="70556"/>
            <a:ext cx="8065504" cy="952212"/>
            <a:chOff x="0" y="0"/>
            <a:chExt cx="2147483647" cy="2147483647"/>
          </a:xfrm>
        </p:grpSpPr>
        <p:sp>
          <p:nvSpPr>
            <p:cNvPr id="115" name="Shape 115"/>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6" name="Shape 116"/>
            <p:cNvSpPr txBox="1"/>
            <p:nvPr/>
          </p:nvSpPr>
          <p:spPr>
            <a:xfrm>
              <a:off x="270549173" y="0"/>
              <a:ext cx="73273738"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7" name="Shape 117"/>
            <p:cNvSpPr txBox="1"/>
            <p:nvPr/>
          </p:nvSpPr>
          <p:spPr>
            <a:xfrm>
              <a:off x="343821964" y="0"/>
              <a:ext cx="1803661682"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8" name="Shape 118"/>
            <p:cNvSpPr txBox="1"/>
            <p:nvPr/>
          </p:nvSpPr>
          <p:spPr>
            <a:xfrm>
              <a:off x="239547679"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19" name="Shape 119"/>
          <p:cNvSpPr txBox="1"/>
          <p:nvPr/>
        </p:nvSpPr>
        <p:spPr>
          <a:xfrm>
            <a:off x="5551725" y="70575"/>
            <a:ext cx="5726100" cy="952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4000">
                <a:solidFill>
                  <a:schemeClr val="lt1"/>
                </a:solidFill>
                <a:latin typeface="Questrial"/>
                <a:ea typeface="Questrial"/>
                <a:cs typeface="Questrial"/>
                <a:sym typeface="Questrial"/>
              </a:rPr>
              <a:t>Goals for the Evening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44475" y="890638"/>
            <a:ext cx="6335700" cy="31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C09100"/>
              </a:buClr>
              <a:buFont typeface="Questrial"/>
              <a:buNone/>
            </a:pPr>
            <a:r>
              <a:rPr lang="en-US" sz="2000" b="0" i="0" u="none">
                <a:solidFill>
                  <a:srgbClr val="C09100"/>
                </a:solidFill>
                <a:latin typeface="Questrial"/>
                <a:ea typeface="Questrial"/>
                <a:cs typeface="Questrial"/>
                <a:sym typeface="Questrial"/>
              </a:rPr>
              <a:t>The planning process—Development timeline</a:t>
            </a:r>
            <a:endParaRPr/>
          </a:p>
        </p:txBody>
      </p:sp>
      <p:cxnSp>
        <p:nvCxnSpPr>
          <p:cNvPr id="125" name="Shape 125"/>
          <p:cNvCxnSpPr/>
          <p:nvPr/>
        </p:nvCxnSpPr>
        <p:spPr>
          <a:xfrm>
            <a:off x="642937" y="3141662"/>
            <a:ext cx="10980737" cy="0"/>
          </a:xfrm>
          <a:prstGeom prst="straightConnector1">
            <a:avLst/>
          </a:prstGeom>
          <a:noFill/>
          <a:ln w="50800" cap="flat" cmpd="sng">
            <a:solidFill>
              <a:srgbClr val="000000"/>
            </a:solidFill>
            <a:prstDash val="solid"/>
            <a:miter lim="8000"/>
            <a:headEnd type="none" w="med" len="med"/>
            <a:tailEnd type="none" w="med" len="med"/>
          </a:ln>
        </p:spPr>
      </p:cxnSp>
      <p:cxnSp>
        <p:nvCxnSpPr>
          <p:cNvPr id="126" name="Shape 126"/>
          <p:cNvCxnSpPr/>
          <p:nvPr/>
        </p:nvCxnSpPr>
        <p:spPr>
          <a:xfrm rot="10800000">
            <a:off x="1685925" y="2239962"/>
            <a:ext cx="0" cy="882650"/>
          </a:xfrm>
          <a:prstGeom prst="straightConnector1">
            <a:avLst/>
          </a:prstGeom>
          <a:noFill/>
          <a:ln w="25400" cap="flat" cmpd="sng">
            <a:solidFill>
              <a:srgbClr val="000000"/>
            </a:solidFill>
            <a:prstDash val="solid"/>
            <a:miter lim="8000"/>
            <a:headEnd type="none" w="med" len="med"/>
            <a:tailEnd type="none" w="med" len="med"/>
          </a:ln>
        </p:spPr>
      </p:cxnSp>
      <p:sp>
        <p:nvSpPr>
          <p:cNvPr id="127" name="Shape 127"/>
          <p:cNvSpPr/>
          <p:nvPr/>
        </p:nvSpPr>
        <p:spPr>
          <a:xfrm>
            <a:off x="1624012" y="2139950"/>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28" name="Shape 128"/>
          <p:cNvCxnSpPr/>
          <p:nvPr/>
        </p:nvCxnSpPr>
        <p:spPr>
          <a:xfrm rot="10800000">
            <a:off x="2997200" y="3071812"/>
            <a:ext cx="0" cy="57150"/>
          </a:xfrm>
          <a:prstGeom prst="straightConnector1">
            <a:avLst/>
          </a:prstGeom>
          <a:noFill/>
          <a:ln w="25400" cap="flat" cmpd="sng">
            <a:solidFill>
              <a:srgbClr val="000000"/>
            </a:solidFill>
            <a:prstDash val="solid"/>
            <a:miter lim="8000"/>
            <a:headEnd type="none" w="med" len="med"/>
            <a:tailEnd type="none" w="med" len="med"/>
          </a:ln>
        </p:spPr>
      </p:cxnSp>
      <p:sp>
        <p:nvSpPr>
          <p:cNvPr id="129" name="Shape 129"/>
          <p:cNvSpPr/>
          <p:nvPr/>
        </p:nvSpPr>
        <p:spPr>
          <a:xfrm>
            <a:off x="2935287" y="2970212"/>
            <a:ext cx="123825" cy="1016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30" name="Shape 130"/>
          <p:cNvGrpSpPr/>
          <p:nvPr/>
        </p:nvGrpSpPr>
        <p:grpSpPr>
          <a:xfrm>
            <a:off x="11359200" y="2403497"/>
            <a:ext cx="120968" cy="701614"/>
            <a:chOff x="0" y="0"/>
            <a:chExt cx="2147483647" cy="2147483647"/>
          </a:xfrm>
        </p:grpSpPr>
        <p:cxnSp>
          <p:nvCxnSpPr>
            <p:cNvPr id="131" name="Shape 131"/>
            <p:cNvCxnSpPr/>
            <p:nvPr/>
          </p:nvCxnSpPr>
          <p:spPr>
            <a:xfrm rot="10800000">
              <a:off x="1073788912" y="296211448"/>
              <a:ext cx="0" cy="1851272198"/>
            </a:xfrm>
            <a:prstGeom prst="straightConnector1">
              <a:avLst/>
            </a:prstGeom>
            <a:noFill/>
            <a:ln w="25400" cap="flat" cmpd="sng">
              <a:solidFill>
                <a:srgbClr val="000000"/>
              </a:solidFill>
              <a:prstDash val="solid"/>
              <a:miter lim="8000"/>
              <a:headEnd type="none" w="med" len="med"/>
              <a:tailEnd type="none" w="med" len="med"/>
            </a:ln>
          </p:spPr>
        </p:cxnSp>
        <p:sp>
          <p:nvSpPr>
            <p:cNvPr id="132" name="Shape 132"/>
            <p:cNvSpPr/>
            <p:nvPr/>
          </p:nvSpPr>
          <p:spPr>
            <a:xfrm>
              <a:off x="0" y="0"/>
              <a:ext cx="2147483647" cy="296203539"/>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cxnSp>
        <p:nvCxnSpPr>
          <p:cNvPr id="133" name="Shape 133"/>
          <p:cNvCxnSpPr/>
          <p:nvPr/>
        </p:nvCxnSpPr>
        <p:spPr>
          <a:xfrm rot="10800000">
            <a:off x="8626475" y="1397000"/>
            <a:ext cx="0" cy="1738312"/>
          </a:xfrm>
          <a:prstGeom prst="straightConnector1">
            <a:avLst/>
          </a:prstGeom>
          <a:noFill/>
          <a:ln w="25400" cap="flat" cmpd="sng">
            <a:solidFill>
              <a:srgbClr val="000000"/>
            </a:solidFill>
            <a:prstDash val="solid"/>
            <a:miter lim="8000"/>
            <a:headEnd type="none" w="med" len="med"/>
            <a:tailEnd type="none" w="med" len="med"/>
          </a:ln>
        </p:spPr>
      </p:cxnSp>
      <p:sp>
        <p:nvSpPr>
          <p:cNvPr id="134" name="Shape 134"/>
          <p:cNvSpPr/>
          <p:nvPr/>
        </p:nvSpPr>
        <p:spPr>
          <a:xfrm>
            <a:off x="8564562" y="1295400"/>
            <a:ext cx="122237" cy="1016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35" name="Shape 135"/>
          <p:cNvCxnSpPr/>
          <p:nvPr/>
        </p:nvCxnSpPr>
        <p:spPr>
          <a:xfrm rot="10800000" flipH="1">
            <a:off x="6592887" y="2309812"/>
            <a:ext cx="11112" cy="803275"/>
          </a:xfrm>
          <a:prstGeom prst="straightConnector1">
            <a:avLst/>
          </a:prstGeom>
          <a:noFill/>
          <a:ln w="25400" cap="flat" cmpd="sng">
            <a:solidFill>
              <a:srgbClr val="000000"/>
            </a:solidFill>
            <a:prstDash val="solid"/>
            <a:miter lim="8000"/>
            <a:headEnd type="none" w="med" len="med"/>
            <a:tailEnd type="none" w="med" len="med"/>
          </a:ln>
        </p:spPr>
      </p:cxnSp>
      <p:sp>
        <p:nvSpPr>
          <p:cNvPr id="136" name="Shape 136"/>
          <p:cNvSpPr/>
          <p:nvPr/>
        </p:nvSpPr>
        <p:spPr>
          <a:xfrm>
            <a:off x="6542087" y="2209800"/>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37" name="Shape 137"/>
          <p:cNvCxnSpPr/>
          <p:nvPr/>
        </p:nvCxnSpPr>
        <p:spPr>
          <a:xfrm rot="10800000">
            <a:off x="4362450" y="2366962"/>
            <a:ext cx="0" cy="774700"/>
          </a:xfrm>
          <a:prstGeom prst="straightConnector1">
            <a:avLst/>
          </a:prstGeom>
          <a:noFill/>
          <a:ln w="25400" cap="flat" cmpd="sng">
            <a:solidFill>
              <a:srgbClr val="000000"/>
            </a:solidFill>
            <a:prstDash val="solid"/>
            <a:miter lim="8000"/>
            <a:headEnd type="none" w="med" len="med"/>
            <a:tailEnd type="none" w="med" len="med"/>
          </a:ln>
        </p:spPr>
      </p:cxnSp>
      <p:sp>
        <p:nvSpPr>
          <p:cNvPr id="138" name="Shape 138"/>
          <p:cNvSpPr txBox="1"/>
          <p:nvPr/>
        </p:nvSpPr>
        <p:spPr>
          <a:xfrm>
            <a:off x="3878250" y="1621550"/>
            <a:ext cx="1425600" cy="6288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December 2014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“We believe…” statements developed</a:t>
            </a:r>
            <a:r>
              <a:rPr lang="en-US" sz="1000" b="0" i="0" u="none">
                <a:solidFill>
                  <a:srgbClr val="000000"/>
                </a:solidFill>
                <a:latin typeface="Questrial"/>
                <a:ea typeface="Questrial"/>
                <a:cs typeface="Questrial"/>
                <a:sym typeface="Questrial"/>
              </a:rPr>
              <a:t> </a:t>
            </a:r>
            <a:endParaRPr/>
          </a:p>
        </p:txBody>
      </p:sp>
      <p:sp>
        <p:nvSpPr>
          <p:cNvPr id="139" name="Shape 139"/>
          <p:cNvSpPr/>
          <p:nvPr/>
        </p:nvSpPr>
        <p:spPr>
          <a:xfrm>
            <a:off x="4303712" y="2265362"/>
            <a:ext cx="122237" cy="1016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40" name="Shape 140"/>
          <p:cNvCxnSpPr/>
          <p:nvPr/>
        </p:nvCxnSpPr>
        <p:spPr>
          <a:xfrm rot="10800000">
            <a:off x="7689850" y="2946400"/>
            <a:ext cx="0" cy="176212"/>
          </a:xfrm>
          <a:prstGeom prst="straightConnector1">
            <a:avLst/>
          </a:prstGeom>
          <a:noFill/>
          <a:ln w="25400" cap="flat" cmpd="sng">
            <a:solidFill>
              <a:srgbClr val="000000"/>
            </a:solidFill>
            <a:prstDash val="solid"/>
            <a:miter lim="8000"/>
            <a:headEnd type="none" w="med" len="med"/>
            <a:tailEnd type="none" w="med" len="med"/>
          </a:ln>
        </p:spPr>
      </p:cxnSp>
      <p:sp>
        <p:nvSpPr>
          <p:cNvPr id="141" name="Shape 141"/>
          <p:cNvSpPr/>
          <p:nvPr/>
        </p:nvSpPr>
        <p:spPr>
          <a:xfrm>
            <a:off x="7629525" y="2857500"/>
            <a:ext cx="122237"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42" name="Shape 142"/>
          <p:cNvCxnSpPr/>
          <p:nvPr/>
        </p:nvCxnSpPr>
        <p:spPr>
          <a:xfrm rot="10800000">
            <a:off x="7466012" y="3128962"/>
            <a:ext cx="0" cy="1536700"/>
          </a:xfrm>
          <a:prstGeom prst="straightConnector1">
            <a:avLst/>
          </a:prstGeom>
          <a:noFill/>
          <a:ln w="25400" cap="flat" cmpd="sng">
            <a:solidFill>
              <a:srgbClr val="000000"/>
            </a:solidFill>
            <a:prstDash val="solid"/>
            <a:miter lim="8000"/>
            <a:headEnd type="none" w="med" len="med"/>
            <a:tailEnd type="none" w="med" len="med"/>
          </a:ln>
        </p:spPr>
      </p:cxnSp>
      <p:sp>
        <p:nvSpPr>
          <p:cNvPr id="143" name="Shape 143"/>
          <p:cNvSpPr/>
          <p:nvPr/>
        </p:nvSpPr>
        <p:spPr>
          <a:xfrm>
            <a:off x="7975563" y="3514775"/>
            <a:ext cx="123900" cy="999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44" name="Shape 144"/>
          <p:cNvCxnSpPr/>
          <p:nvPr/>
        </p:nvCxnSpPr>
        <p:spPr>
          <a:xfrm rot="10800000">
            <a:off x="811212" y="3146425"/>
            <a:ext cx="0" cy="368300"/>
          </a:xfrm>
          <a:prstGeom prst="straightConnector1">
            <a:avLst/>
          </a:prstGeom>
          <a:noFill/>
          <a:ln w="25400" cap="flat" cmpd="sng">
            <a:solidFill>
              <a:srgbClr val="000000"/>
            </a:solidFill>
            <a:prstDash val="solid"/>
            <a:miter lim="8000"/>
            <a:headEnd type="none" w="med" len="med"/>
            <a:tailEnd type="none" w="med" len="med"/>
          </a:ln>
        </p:spPr>
      </p:cxnSp>
      <p:sp>
        <p:nvSpPr>
          <p:cNvPr id="145" name="Shape 145"/>
          <p:cNvSpPr/>
          <p:nvPr/>
        </p:nvSpPr>
        <p:spPr>
          <a:xfrm>
            <a:off x="750887" y="3502025"/>
            <a:ext cx="122237"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46" name="Shape 146"/>
          <p:cNvCxnSpPr/>
          <p:nvPr/>
        </p:nvCxnSpPr>
        <p:spPr>
          <a:xfrm rot="10800000">
            <a:off x="1962150" y="3138487"/>
            <a:ext cx="0" cy="168275"/>
          </a:xfrm>
          <a:prstGeom prst="straightConnector1">
            <a:avLst/>
          </a:prstGeom>
          <a:noFill/>
          <a:ln w="25400" cap="flat" cmpd="sng">
            <a:solidFill>
              <a:srgbClr val="000000"/>
            </a:solidFill>
            <a:prstDash val="solid"/>
            <a:miter lim="8000"/>
            <a:headEnd type="none" w="med" len="med"/>
            <a:tailEnd type="none" w="med" len="med"/>
          </a:ln>
        </p:spPr>
      </p:cxnSp>
      <p:sp>
        <p:nvSpPr>
          <p:cNvPr id="147" name="Shape 147"/>
          <p:cNvSpPr/>
          <p:nvPr/>
        </p:nvSpPr>
        <p:spPr>
          <a:xfrm>
            <a:off x="1900237" y="3302000"/>
            <a:ext cx="123825" cy="1016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48" name="Shape 148"/>
          <p:cNvCxnSpPr/>
          <p:nvPr/>
        </p:nvCxnSpPr>
        <p:spPr>
          <a:xfrm rot="10800000">
            <a:off x="3211512" y="3141662"/>
            <a:ext cx="0" cy="1446212"/>
          </a:xfrm>
          <a:prstGeom prst="straightConnector1">
            <a:avLst/>
          </a:prstGeom>
          <a:noFill/>
          <a:ln w="25400" cap="flat" cmpd="sng">
            <a:solidFill>
              <a:srgbClr val="000000"/>
            </a:solidFill>
            <a:prstDash val="solid"/>
            <a:miter lim="8000"/>
            <a:headEnd type="none" w="med" len="med"/>
            <a:tailEnd type="none" w="med" len="med"/>
          </a:ln>
        </p:spPr>
      </p:cxnSp>
      <p:sp>
        <p:nvSpPr>
          <p:cNvPr id="149" name="Shape 149"/>
          <p:cNvSpPr/>
          <p:nvPr/>
        </p:nvSpPr>
        <p:spPr>
          <a:xfrm>
            <a:off x="3151187" y="4587875"/>
            <a:ext cx="122237"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50" name="Shape 150"/>
          <p:cNvCxnSpPr/>
          <p:nvPr/>
        </p:nvCxnSpPr>
        <p:spPr>
          <a:xfrm rot="10800000">
            <a:off x="4859337" y="3179762"/>
            <a:ext cx="0" cy="411162"/>
          </a:xfrm>
          <a:prstGeom prst="straightConnector1">
            <a:avLst/>
          </a:prstGeom>
          <a:noFill/>
          <a:ln w="25400" cap="flat" cmpd="sng">
            <a:solidFill>
              <a:srgbClr val="000000"/>
            </a:solidFill>
            <a:prstDash val="solid"/>
            <a:miter lim="8000"/>
            <a:headEnd type="none" w="med" len="med"/>
            <a:tailEnd type="none" w="med" len="med"/>
          </a:ln>
        </p:spPr>
      </p:cxnSp>
      <p:sp>
        <p:nvSpPr>
          <p:cNvPr id="151" name="Shape 151"/>
          <p:cNvSpPr/>
          <p:nvPr/>
        </p:nvSpPr>
        <p:spPr>
          <a:xfrm>
            <a:off x="4797425" y="3578225"/>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52" name="Shape 152"/>
          <p:cNvCxnSpPr/>
          <p:nvPr/>
        </p:nvCxnSpPr>
        <p:spPr>
          <a:xfrm rot="10800000">
            <a:off x="8972550" y="3152775"/>
            <a:ext cx="0" cy="2054225"/>
          </a:xfrm>
          <a:prstGeom prst="straightConnector1">
            <a:avLst/>
          </a:prstGeom>
          <a:noFill/>
          <a:ln w="25400" cap="flat" cmpd="sng">
            <a:solidFill>
              <a:srgbClr val="000000"/>
            </a:solidFill>
            <a:prstDash val="solid"/>
            <a:miter lim="8000"/>
            <a:headEnd type="none" w="med" len="med"/>
            <a:tailEnd type="none" w="med" len="med"/>
          </a:ln>
        </p:spPr>
      </p:cxnSp>
      <p:sp>
        <p:nvSpPr>
          <p:cNvPr id="153" name="Shape 153"/>
          <p:cNvSpPr/>
          <p:nvPr/>
        </p:nvSpPr>
        <p:spPr>
          <a:xfrm>
            <a:off x="8910637" y="5187950"/>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54" name="Shape 154"/>
          <p:cNvCxnSpPr/>
          <p:nvPr/>
        </p:nvCxnSpPr>
        <p:spPr>
          <a:xfrm rot="10800000">
            <a:off x="9399599" y="2764675"/>
            <a:ext cx="0" cy="360300"/>
          </a:xfrm>
          <a:prstGeom prst="straightConnector1">
            <a:avLst/>
          </a:prstGeom>
          <a:noFill/>
          <a:ln w="25400" cap="flat" cmpd="sng">
            <a:solidFill>
              <a:srgbClr val="000000"/>
            </a:solidFill>
            <a:prstDash val="solid"/>
            <a:miter lim="8000"/>
            <a:headEnd type="none" w="med" len="med"/>
            <a:tailEnd type="none" w="med" len="med"/>
          </a:ln>
        </p:spPr>
      </p:cxnSp>
      <p:sp>
        <p:nvSpPr>
          <p:cNvPr id="155" name="Shape 155"/>
          <p:cNvSpPr/>
          <p:nvPr/>
        </p:nvSpPr>
        <p:spPr>
          <a:xfrm>
            <a:off x="9572625" y="3506787"/>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56" name="Shape 156"/>
          <p:cNvCxnSpPr/>
          <p:nvPr/>
        </p:nvCxnSpPr>
        <p:spPr>
          <a:xfrm rot="10800000">
            <a:off x="11596687" y="3130550"/>
            <a:ext cx="4762" cy="1931987"/>
          </a:xfrm>
          <a:prstGeom prst="straightConnector1">
            <a:avLst/>
          </a:prstGeom>
          <a:noFill/>
          <a:ln w="25400" cap="flat" cmpd="sng">
            <a:solidFill>
              <a:srgbClr val="000000"/>
            </a:solidFill>
            <a:prstDash val="solid"/>
            <a:miter lim="8000"/>
            <a:headEnd type="none" w="med" len="med"/>
            <a:tailEnd type="none" w="med" len="med"/>
          </a:ln>
        </p:spPr>
      </p:cxnSp>
      <p:sp>
        <p:nvSpPr>
          <p:cNvPr id="157" name="Shape 157"/>
          <p:cNvSpPr/>
          <p:nvPr/>
        </p:nvSpPr>
        <p:spPr>
          <a:xfrm>
            <a:off x="11539537" y="5062537"/>
            <a:ext cx="122237"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58" name="Shape 158"/>
          <p:cNvCxnSpPr/>
          <p:nvPr/>
        </p:nvCxnSpPr>
        <p:spPr>
          <a:xfrm rot="10800000">
            <a:off x="704850" y="2757487"/>
            <a:ext cx="0" cy="377825"/>
          </a:xfrm>
          <a:prstGeom prst="straightConnector1">
            <a:avLst/>
          </a:prstGeom>
          <a:noFill/>
          <a:ln w="25400" cap="flat" cmpd="sng">
            <a:solidFill>
              <a:srgbClr val="000000"/>
            </a:solidFill>
            <a:prstDash val="solid"/>
            <a:miter lim="8000"/>
            <a:headEnd type="none" w="med" len="med"/>
            <a:tailEnd type="none" w="med" len="med"/>
          </a:ln>
        </p:spPr>
      </p:cxnSp>
      <p:sp>
        <p:nvSpPr>
          <p:cNvPr id="159" name="Shape 159"/>
          <p:cNvSpPr/>
          <p:nvPr/>
        </p:nvSpPr>
        <p:spPr>
          <a:xfrm>
            <a:off x="642937" y="2668587"/>
            <a:ext cx="123825"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0" name="Shape 160"/>
          <p:cNvSpPr txBox="1"/>
          <p:nvPr/>
        </p:nvSpPr>
        <p:spPr>
          <a:xfrm>
            <a:off x="117500" y="1842300"/>
            <a:ext cx="920700" cy="849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May 2014</a:t>
            </a:r>
            <a:r>
              <a:rPr lang="en-US" sz="1000" b="1">
                <a:latin typeface="Questrial"/>
                <a:ea typeface="Questrial"/>
                <a:cs typeface="Questrial"/>
                <a:sym typeface="Questrial"/>
              </a:rPr>
              <a:t> </a:t>
            </a:r>
            <a:endParaRPr sz="1000" b="1">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Vote to begin the development</a:t>
            </a:r>
            <a:endParaRPr sz="1000">
              <a:latin typeface="Questrial"/>
              <a:ea typeface="Questrial"/>
              <a:cs typeface="Questrial"/>
              <a:sym typeface="Questrial"/>
            </a:endParaRPr>
          </a:p>
        </p:txBody>
      </p:sp>
      <p:sp>
        <p:nvSpPr>
          <p:cNvPr id="161" name="Shape 161"/>
          <p:cNvSpPr txBox="1"/>
          <p:nvPr/>
        </p:nvSpPr>
        <p:spPr>
          <a:xfrm>
            <a:off x="123762" y="-6349"/>
            <a:ext cx="11944500" cy="801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566D83"/>
              </a:buClr>
              <a:buFont typeface="Questrial"/>
              <a:buNone/>
            </a:pPr>
            <a:r>
              <a:rPr lang="en-US" sz="6000" b="0" i="0" u="none">
                <a:solidFill>
                  <a:srgbClr val="566D83"/>
                </a:solidFill>
                <a:latin typeface="Questrial"/>
                <a:ea typeface="Questrial"/>
                <a:cs typeface="Questrial"/>
                <a:sym typeface="Questrial"/>
              </a:rPr>
              <a:t>Developing the Pl</a:t>
            </a:r>
            <a:r>
              <a:rPr lang="en-US" sz="6000">
                <a:solidFill>
                  <a:srgbClr val="566D83"/>
                </a:solidFill>
                <a:latin typeface="Questrial"/>
                <a:ea typeface="Questrial"/>
                <a:cs typeface="Questrial"/>
                <a:sym typeface="Questrial"/>
              </a:rPr>
              <a:t>a</a:t>
            </a:r>
            <a:r>
              <a:rPr lang="en-US" sz="6000" b="0" i="0" u="none">
                <a:solidFill>
                  <a:srgbClr val="566D83"/>
                </a:solidFill>
                <a:latin typeface="Questrial"/>
                <a:ea typeface="Questrial"/>
                <a:cs typeface="Questrial"/>
                <a:sym typeface="Questrial"/>
              </a:rPr>
              <a:t>n</a:t>
            </a:r>
            <a:endParaRPr/>
          </a:p>
        </p:txBody>
      </p:sp>
      <p:sp>
        <p:nvSpPr>
          <p:cNvPr id="162" name="Shape 162"/>
          <p:cNvSpPr txBox="1"/>
          <p:nvPr/>
        </p:nvSpPr>
        <p:spPr>
          <a:xfrm>
            <a:off x="244475" y="3619500"/>
            <a:ext cx="1335087" cy="171291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July 2014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CSB selects steering committee members</a:t>
            </a:r>
            <a:endParaRPr sz="1000">
              <a:latin typeface="Questrial"/>
              <a:ea typeface="Questrial"/>
              <a:cs typeface="Questrial"/>
              <a:sym typeface="Questrial"/>
            </a:endParaRPr>
          </a:p>
        </p:txBody>
      </p:sp>
      <p:sp>
        <p:nvSpPr>
          <p:cNvPr id="163" name="Shape 163"/>
          <p:cNvSpPr txBox="1"/>
          <p:nvPr/>
        </p:nvSpPr>
        <p:spPr>
          <a:xfrm>
            <a:off x="1015275" y="1382688"/>
            <a:ext cx="1341300" cy="7017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Summer 2014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Desired outcomes identified</a:t>
            </a:r>
            <a:endParaRPr sz="1000">
              <a:latin typeface="Questrial"/>
              <a:ea typeface="Questrial"/>
              <a:cs typeface="Questrial"/>
              <a:sym typeface="Questrial"/>
            </a:endParaRPr>
          </a:p>
        </p:txBody>
      </p:sp>
      <p:sp>
        <p:nvSpPr>
          <p:cNvPr id="164" name="Shape 164"/>
          <p:cNvSpPr txBox="1"/>
          <p:nvPr/>
        </p:nvSpPr>
        <p:spPr>
          <a:xfrm>
            <a:off x="1624012" y="3368675"/>
            <a:ext cx="1349375" cy="2155825"/>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September 2014 </a:t>
            </a:r>
            <a:br>
              <a:rPr lang="en-US" sz="1000" b="1"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Strategic plan </a:t>
            </a:r>
            <a:br>
              <a:rPr lang="en-US" sz="1000" b="0"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“kick-off” meeting with re</a:t>
            </a:r>
            <a:r>
              <a:rPr lang="en-US" sz="1000">
                <a:latin typeface="Questrial"/>
                <a:ea typeface="Questrial"/>
                <a:cs typeface="Questrial"/>
                <a:sym typeface="Questrial"/>
              </a:rPr>
              <a:t>tired Principal, Tony Simone as keynote speaker</a:t>
            </a:r>
            <a:endParaRPr/>
          </a:p>
        </p:txBody>
      </p:sp>
      <p:sp>
        <p:nvSpPr>
          <p:cNvPr id="165" name="Shape 165"/>
          <p:cNvSpPr txBox="1"/>
          <p:nvPr/>
        </p:nvSpPr>
        <p:spPr>
          <a:xfrm>
            <a:off x="2324088" y="1866900"/>
            <a:ext cx="1403400" cy="906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October 2014 </a:t>
            </a:r>
            <a:endParaRPr sz="1000" b="1" i="0" u="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b="0" i="0" u="none">
                <a:solidFill>
                  <a:srgbClr val="000000"/>
                </a:solidFill>
                <a:latin typeface="Questrial"/>
                <a:ea typeface="Questrial"/>
                <a:cs typeface="Questrial"/>
                <a:sym typeface="Questrial"/>
              </a:rPr>
              <a:t>Public forum with work session on vision statement wit</a:t>
            </a:r>
            <a:r>
              <a:rPr lang="en-US" sz="1000">
                <a:latin typeface="Questrial"/>
                <a:ea typeface="Questrial"/>
                <a:cs typeface="Questrial"/>
                <a:sym typeface="Questrial"/>
              </a:rPr>
              <a:t>h Educational Consultant Elaine Millen as speaker</a:t>
            </a:r>
            <a:endParaRPr/>
          </a:p>
        </p:txBody>
      </p:sp>
      <p:sp>
        <p:nvSpPr>
          <p:cNvPr id="166" name="Shape 166"/>
          <p:cNvSpPr txBox="1"/>
          <p:nvPr/>
        </p:nvSpPr>
        <p:spPr>
          <a:xfrm>
            <a:off x="2974975" y="4746625"/>
            <a:ext cx="3241675" cy="139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November 2014 </a:t>
            </a:r>
            <a:endParaRPr sz="1000" b="1" i="0" u="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b="0" i="0" u="none">
                <a:solidFill>
                  <a:srgbClr val="000000"/>
                </a:solidFill>
                <a:latin typeface="Questrial"/>
                <a:ea typeface="Questrial"/>
                <a:cs typeface="Questrial"/>
                <a:sym typeface="Questrial"/>
              </a:rPr>
              <a:t>Mission, Vision and Belief </a:t>
            </a:r>
            <a:br>
              <a:rPr lang="en-US" sz="1000" b="0"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presentation </a:t>
            </a:r>
            <a:r>
              <a:rPr lang="en-US" sz="1000">
                <a:latin typeface="Questrial"/>
                <a:ea typeface="Questrial"/>
                <a:cs typeface="Questrial"/>
                <a:sym typeface="Questrial"/>
              </a:rPr>
              <a:t>with Greg </a:t>
            </a:r>
            <a:r>
              <a:rPr lang="en-US" sz="1000" b="0" i="0" u="none">
                <a:solidFill>
                  <a:srgbClr val="000000"/>
                </a:solidFill>
                <a:latin typeface="Questrial"/>
                <a:ea typeface="Questrial"/>
                <a:cs typeface="Questrial"/>
                <a:sym typeface="Questrial"/>
              </a:rPr>
              <a:t>Frizzell from local radio, 93.5 WMWV </a:t>
            </a:r>
            <a:r>
              <a:rPr lang="en-US" sz="1000">
                <a:latin typeface="Questrial"/>
                <a:ea typeface="Questrial"/>
                <a:cs typeface="Questrial"/>
                <a:sym typeface="Questrial"/>
              </a:rPr>
              <a:t>as</a:t>
            </a:r>
            <a:r>
              <a:rPr lang="en-US" sz="1000" b="0" i="0" u="none">
                <a:solidFill>
                  <a:srgbClr val="000000"/>
                </a:solidFill>
                <a:latin typeface="Questrial"/>
                <a:ea typeface="Questrial"/>
                <a:cs typeface="Questrial"/>
                <a:sym typeface="Questrial"/>
              </a:rPr>
              <a:t> the guest speaker</a:t>
            </a:r>
            <a:r>
              <a:rPr lang="en-US" sz="1000">
                <a:latin typeface="Questrial"/>
                <a:ea typeface="Questrial"/>
                <a:cs typeface="Questrial"/>
                <a:sym typeface="Questrial"/>
              </a:rPr>
              <a:t>; Subcommittee selected to work on mission, vision and belief statements to guide strategic planning process</a:t>
            </a:r>
            <a:endParaRPr/>
          </a:p>
        </p:txBody>
      </p:sp>
      <p:sp>
        <p:nvSpPr>
          <p:cNvPr id="167" name="Shape 167"/>
          <p:cNvSpPr txBox="1"/>
          <p:nvPr/>
        </p:nvSpPr>
        <p:spPr>
          <a:xfrm>
            <a:off x="3690937" y="3608387"/>
            <a:ext cx="3265487" cy="101441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January 2015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Surveys and analysis of strengths, weaknesses, opportunities and threats</a:t>
            </a:r>
            <a:endParaRPr sz="1000">
              <a:latin typeface="Questrial"/>
              <a:ea typeface="Questrial"/>
              <a:cs typeface="Questrial"/>
              <a:sym typeface="Questrial"/>
            </a:endParaRPr>
          </a:p>
        </p:txBody>
      </p:sp>
      <p:sp>
        <p:nvSpPr>
          <p:cNvPr id="168" name="Shape 168"/>
          <p:cNvSpPr txBox="1"/>
          <p:nvPr/>
        </p:nvSpPr>
        <p:spPr>
          <a:xfrm>
            <a:off x="5454612" y="1244675"/>
            <a:ext cx="1795500" cy="849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February 2015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P</a:t>
            </a:r>
            <a:r>
              <a:rPr lang="en-US" sz="1000" b="0" i="0" u="none">
                <a:solidFill>
                  <a:srgbClr val="000000"/>
                </a:solidFill>
                <a:latin typeface="Questrial"/>
                <a:ea typeface="Questrial"/>
                <a:cs typeface="Questrial"/>
                <a:sym typeface="Questrial"/>
              </a:rPr>
              <a:t>ublic forum to review survey results</a:t>
            </a:r>
            <a:r>
              <a:rPr lang="en-US" sz="1000">
                <a:latin typeface="Questrial"/>
                <a:ea typeface="Questrial"/>
                <a:cs typeface="Questrial"/>
                <a:sym typeface="Questrial"/>
              </a:rPr>
              <a:t>; Establishment of</a:t>
            </a:r>
            <a:r>
              <a:rPr lang="en-US" sz="1000" b="0" i="0" u="none">
                <a:solidFill>
                  <a:srgbClr val="000000"/>
                </a:solidFill>
                <a:latin typeface="Questrial"/>
                <a:ea typeface="Questrial"/>
                <a:cs typeface="Questrial"/>
                <a:sym typeface="Questrial"/>
              </a:rPr>
              <a:t> six focus areas with goals for each</a:t>
            </a:r>
            <a:endParaRPr/>
          </a:p>
        </p:txBody>
      </p:sp>
      <p:sp>
        <p:nvSpPr>
          <p:cNvPr id="169" name="Shape 169"/>
          <p:cNvSpPr txBox="1"/>
          <p:nvPr/>
        </p:nvSpPr>
        <p:spPr>
          <a:xfrm>
            <a:off x="6592887" y="4872037"/>
            <a:ext cx="1665287" cy="9017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March 2015 </a:t>
            </a:r>
            <a:endParaRPr sz="1000" b="1" i="0" u="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Public forum and w</a:t>
            </a:r>
            <a:r>
              <a:rPr lang="en-US" sz="1000" b="0" i="0" u="none">
                <a:solidFill>
                  <a:srgbClr val="000000"/>
                </a:solidFill>
                <a:latin typeface="Questrial"/>
                <a:ea typeface="Questrial"/>
                <a:cs typeface="Questrial"/>
                <a:sym typeface="Questrial"/>
              </a:rPr>
              <a:t>ork session with the CSB to prioritize focus and goal areas</a:t>
            </a:r>
            <a:endParaRPr/>
          </a:p>
        </p:txBody>
      </p:sp>
      <p:sp>
        <p:nvSpPr>
          <p:cNvPr id="170" name="Shape 170"/>
          <p:cNvSpPr txBox="1"/>
          <p:nvPr/>
        </p:nvSpPr>
        <p:spPr>
          <a:xfrm>
            <a:off x="7004050" y="2171700"/>
            <a:ext cx="1574800" cy="74295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April 2015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R</a:t>
            </a:r>
            <a:r>
              <a:rPr lang="en-US" sz="1000" b="0" i="0" u="none">
                <a:solidFill>
                  <a:srgbClr val="000000"/>
                </a:solidFill>
                <a:latin typeface="Questrial"/>
                <a:ea typeface="Questrial"/>
                <a:cs typeface="Questrial"/>
                <a:sym typeface="Questrial"/>
              </a:rPr>
              <a:t>efine</a:t>
            </a:r>
            <a:r>
              <a:rPr lang="en-US" sz="1000">
                <a:latin typeface="Questrial"/>
                <a:ea typeface="Questrial"/>
                <a:cs typeface="Questrial"/>
                <a:sym typeface="Questrial"/>
              </a:rPr>
              <a:t>ment of</a:t>
            </a:r>
            <a:r>
              <a:rPr lang="en-US" sz="1000" b="0" i="0" u="none">
                <a:solidFill>
                  <a:srgbClr val="000000"/>
                </a:solidFill>
                <a:latin typeface="Questrial"/>
                <a:ea typeface="Questrial"/>
                <a:cs typeface="Questrial"/>
                <a:sym typeface="Questrial"/>
              </a:rPr>
              <a:t> focus areas, goals and action plans with evidence</a:t>
            </a:r>
            <a:endParaRPr/>
          </a:p>
        </p:txBody>
      </p:sp>
      <p:sp>
        <p:nvSpPr>
          <p:cNvPr id="171" name="Shape 171"/>
          <p:cNvSpPr txBox="1"/>
          <p:nvPr/>
        </p:nvSpPr>
        <p:spPr>
          <a:xfrm>
            <a:off x="7675562" y="3897312"/>
            <a:ext cx="1219200" cy="420687"/>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May 2015 </a:t>
            </a:r>
            <a:r>
              <a:rPr lang="en-US" sz="1000" b="0" i="0" u="none">
                <a:solidFill>
                  <a:srgbClr val="000000"/>
                </a:solidFill>
                <a:latin typeface="Questrial"/>
                <a:ea typeface="Questrial"/>
                <a:cs typeface="Questrial"/>
                <a:sym typeface="Questrial"/>
              </a:rPr>
              <a:t>Presentation and adoption of focus areas 1&amp; 2</a:t>
            </a:r>
            <a:endParaRPr/>
          </a:p>
        </p:txBody>
      </p:sp>
      <p:sp>
        <p:nvSpPr>
          <p:cNvPr id="172" name="Shape 172"/>
          <p:cNvSpPr txBox="1"/>
          <p:nvPr/>
        </p:nvSpPr>
        <p:spPr>
          <a:xfrm>
            <a:off x="7913687" y="696912"/>
            <a:ext cx="1557337" cy="79216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June 2015 </a:t>
            </a:r>
            <a:endParaRPr sz="1000" b="1" i="0" u="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b="0" i="0" u="none">
                <a:solidFill>
                  <a:srgbClr val="000000"/>
                </a:solidFill>
                <a:latin typeface="Questrial"/>
                <a:ea typeface="Questrial"/>
                <a:cs typeface="Questrial"/>
                <a:sym typeface="Questrial"/>
              </a:rPr>
              <a:t>Presentation and adoption of focus area 3</a:t>
            </a:r>
            <a:endParaRPr/>
          </a:p>
        </p:txBody>
      </p:sp>
      <p:sp>
        <p:nvSpPr>
          <p:cNvPr id="173" name="Shape 173"/>
          <p:cNvSpPr txBox="1"/>
          <p:nvPr/>
        </p:nvSpPr>
        <p:spPr>
          <a:xfrm>
            <a:off x="8556625" y="5392737"/>
            <a:ext cx="1235075" cy="93821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July 2015 </a:t>
            </a:r>
            <a:r>
              <a:rPr lang="en-US" sz="1000" b="0" i="0" u="none">
                <a:solidFill>
                  <a:srgbClr val="000000"/>
                </a:solidFill>
                <a:latin typeface="Questrial"/>
                <a:ea typeface="Questrial"/>
                <a:cs typeface="Questrial"/>
                <a:sym typeface="Questrial"/>
              </a:rPr>
              <a:t>Presentation and adoption of focus area 5</a:t>
            </a:r>
            <a:endParaRPr/>
          </a:p>
        </p:txBody>
      </p:sp>
      <p:sp>
        <p:nvSpPr>
          <p:cNvPr id="174" name="Shape 174"/>
          <p:cNvSpPr txBox="1"/>
          <p:nvPr/>
        </p:nvSpPr>
        <p:spPr>
          <a:xfrm>
            <a:off x="8834425" y="1736737"/>
            <a:ext cx="1343100" cy="954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August 2015 </a:t>
            </a:r>
            <a:r>
              <a:rPr lang="en-US" sz="1000" b="0" i="0" u="none">
                <a:solidFill>
                  <a:srgbClr val="000000"/>
                </a:solidFill>
                <a:latin typeface="Questrial"/>
                <a:ea typeface="Questrial"/>
                <a:cs typeface="Questrial"/>
                <a:sym typeface="Questrial"/>
              </a:rPr>
              <a:t>Presentation and adoption of focus area 4</a:t>
            </a:r>
            <a:endParaRPr/>
          </a:p>
        </p:txBody>
      </p:sp>
      <p:sp>
        <p:nvSpPr>
          <p:cNvPr id="175" name="Shape 175"/>
          <p:cNvSpPr txBox="1"/>
          <p:nvPr/>
        </p:nvSpPr>
        <p:spPr>
          <a:xfrm>
            <a:off x="9088437" y="3632200"/>
            <a:ext cx="1425575" cy="749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September 2015 </a:t>
            </a:r>
            <a:endParaRPr sz="1000">
              <a:latin typeface="Questrial"/>
              <a:ea typeface="Questrial"/>
              <a:cs typeface="Questrial"/>
              <a:sym typeface="Questrial"/>
            </a:endParaRPr>
          </a:p>
          <a:p>
            <a:pPr marL="0" marR="0" lvl="0" indent="0" algn="l" rtl="0">
              <a:lnSpc>
                <a:spcPct val="100000"/>
              </a:lnSpc>
              <a:spcBef>
                <a:spcPts val="0"/>
              </a:spcBef>
              <a:spcAft>
                <a:spcPts val="0"/>
              </a:spcAft>
              <a:buClr>
                <a:srgbClr val="000000"/>
              </a:buClr>
              <a:buFont typeface="Questrial"/>
              <a:buNone/>
            </a:pPr>
            <a:r>
              <a:rPr lang="en-US" sz="1000">
                <a:latin typeface="Questrial"/>
                <a:ea typeface="Questrial"/>
                <a:cs typeface="Questrial"/>
                <a:sym typeface="Questrial"/>
              </a:rPr>
              <a:t>Edits and refinements to focus areas, goals and action steps</a:t>
            </a:r>
            <a:endParaRPr sz="1000">
              <a:latin typeface="Questrial"/>
              <a:ea typeface="Questrial"/>
              <a:cs typeface="Questrial"/>
              <a:sym typeface="Questrial"/>
            </a:endParaRPr>
          </a:p>
        </p:txBody>
      </p:sp>
      <p:cxnSp>
        <p:nvCxnSpPr>
          <p:cNvPr id="176" name="Shape 176"/>
          <p:cNvCxnSpPr/>
          <p:nvPr/>
        </p:nvCxnSpPr>
        <p:spPr>
          <a:xfrm rot="10800000">
            <a:off x="10279062" y="1562100"/>
            <a:ext cx="0" cy="1579562"/>
          </a:xfrm>
          <a:prstGeom prst="straightConnector1">
            <a:avLst/>
          </a:prstGeom>
          <a:noFill/>
          <a:ln w="25400" cap="flat" cmpd="sng">
            <a:solidFill>
              <a:srgbClr val="000000"/>
            </a:solidFill>
            <a:prstDash val="solid"/>
            <a:miter lim="8000"/>
            <a:headEnd type="none" w="med" len="med"/>
            <a:tailEnd type="none" w="med" len="med"/>
          </a:ln>
        </p:spPr>
      </p:cxnSp>
      <p:sp>
        <p:nvSpPr>
          <p:cNvPr id="177" name="Shape 177"/>
          <p:cNvSpPr/>
          <p:nvPr/>
        </p:nvSpPr>
        <p:spPr>
          <a:xfrm>
            <a:off x="10218737" y="1477962"/>
            <a:ext cx="122237" cy="1016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8" name="Shape 178"/>
          <p:cNvSpPr txBox="1"/>
          <p:nvPr/>
        </p:nvSpPr>
        <p:spPr>
          <a:xfrm>
            <a:off x="9791712" y="760400"/>
            <a:ext cx="1357200" cy="422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October 2015 </a:t>
            </a:r>
            <a:r>
              <a:rPr lang="en-US" sz="1000">
                <a:latin typeface="Questrial"/>
                <a:ea typeface="Questrial"/>
                <a:cs typeface="Questrial"/>
                <a:sym typeface="Questrial"/>
              </a:rPr>
              <a:t>CSB </a:t>
            </a:r>
            <a:r>
              <a:rPr lang="en-US" sz="1000" b="0" i="0" u="none">
                <a:solidFill>
                  <a:srgbClr val="000000"/>
                </a:solidFill>
                <a:latin typeface="Questrial"/>
                <a:ea typeface="Questrial"/>
                <a:cs typeface="Questrial"/>
                <a:sym typeface="Questrial"/>
              </a:rPr>
              <a:t>Adopt</a:t>
            </a:r>
            <a:r>
              <a:rPr lang="en-US" sz="1000">
                <a:latin typeface="Questrial"/>
                <a:ea typeface="Questrial"/>
                <a:cs typeface="Questrial"/>
                <a:sym typeface="Questrial"/>
              </a:rPr>
              <a:t>ion of</a:t>
            </a:r>
            <a:r>
              <a:rPr lang="en-US" sz="1000" b="0" i="0" u="none">
                <a:solidFill>
                  <a:srgbClr val="000000"/>
                </a:solidFill>
                <a:latin typeface="Questrial"/>
                <a:ea typeface="Questrial"/>
                <a:cs typeface="Questrial"/>
                <a:sym typeface="Questrial"/>
              </a:rPr>
              <a:t> </a:t>
            </a:r>
            <a:r>
              <a:rPr lang="en-US" sz="1000">
                <a:latin typeface="Questrial"/>
                <a:ea typeface="Questrial"/>
                <a:cs typeface="Questrial"/>
                <a:sym typeface="Questrial"/>
              </a:rPr>
              <a:t>S</a:t>
            </a:r>
            <a:r>
              <a:rPr lang="en-US" sz="1000" b="0" i="0" u="none">
                <a:solidFill>
                  <a:srgbClr val="000000"/>
                </a:solidFill>
                <a:latin typeface="Questrial"/>
                <a:ea typeface="Questrial"/>
                <a:cs typeface="Questrial"/>
                <a:sym typeface="Questrial"/>
              </a:rPr>
              <a:t>trategic </a:t>
            </a:r>
            <a:r>
              <a:rPr lang="en-US" sz="1000">
                <a:latin typeface="Questrial"/>
                <a:ea typeface="Questrial"/>
                <a:cs typeface="Questrial"/>
                <a:sym typeface="Questrial"/>
              </a:rPr>
              <a:t>P</a:t>
            </a:r>
            <a:r>
              <a:rPr lang="en-US" sz="1000" b="0" i="0" u="none">
                <a:solidFill>
                  <a:srgbClr val="000000"/>
                </a:solidFill>
                <a:latin typeface="Questrial"/>
                <a:ea typeface="Questrial"/>
                <a:cs typeface="Questrial"/>
                <a:sym typeface="Questrial"/>
              </a:rPr>
              <a:t>lan</a:t>
            </a:r>
            <a:endParaRPr/>
          </a:p>
        </p:txBody>
      </p:sp>
      <p:sp>
        <p:nvSpPr>
          <p:cNvPr id="179" name="Shape 179"/>
          <p:cNvSpPr txBox="1"/>
          <p:nvPr/>
        </p:nvSpPr>
        <p:spPr>
          <a:xfrm>
            <a:off x="10796587" y="1519237"/>
            <a:ext cx="1246187" cy="428625"/>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August  </a:t>
            </a:r>
            <a:br>
              <a:rPr lang="en-US" sz="1000" b="1"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Annual</a:t>
            </a:r>
            <a:r>
              <a:rPr lang="en-US" sz="1000" b="1" i="0" u="none">
                <a:solidFill>
                  <a:srgbClr val="000000"/>
                </a:solidFill>
                <a:latin typeface="Questrial"/>
                <a:ea typeface="Questrial"/>
                <a:cs typeface="Questrial"/>
                <a:sym typeface="Questrial"/>
              </a:rPr>
              <a:t> </a:t>
            </a:r>
            <a:r>
              <a:rPr lang="en-US" sz="1000">
                <a:latin typeface="Questrial"/>
                <a:ea typeface="Questrial"/>
                <a:cs typeface="Questrial"/>
                <a:sym typeface="Questrial"/>
              </a:rPr>
              <a:t>m</a:t>
            </a:r>
            <a:r>
              <a:rPr lang="en-US" sz="1000" b="0" i="0" u="none">
                <a:solidFill>
                  <a:srgbClr val="000000"/>
                </a:solidFill>
                <a:latin typeface="Questrial"/>
                <a:ea typeface="Questrial"/>
                <a:cs typeface="Questrial"/>
                <a:sym typeface="Questrial"/>
              </a:rPr>
              <a:t>onitoring &amp; </a:t>
            </a:r>
            <a:r>
              <a:rPr lang="en-US" sz="1000">
                <a:latin typeface="Questrial"/>
                <a:ea typeface="Questrial"/>
                <a:cs typeface="Questrial"/>
                <a:sym typeface="Questrial"/>
              </a:rPr>
              <a:t>e</a:t>
            </a:r>
            <a:r>
              <a:rPr lang="en-US" sz="1000" b="0" i="0" u="none">
                <a:solidFill>
                  <a:srgbClr val="000000"/>
                </a:solidFill>
                <a:latin typeface="Questrial"/>
                <a:ea typeface="Questrial"/>
                <a:cs typeface="Questrial"/>
                <a:sym typeface="Questrial"/>
              </a:rPr>
              <a:t>valuatio</a:t>
            </a:r>
            <a:r>
              <a:rPr lang="en-US" sz="1000">
                <a:latin typeface="Questrial"/>
                <a:ea typeface="Questrial"/>
                <a:cs typeface="Questrial"/>
                <a:sym typeface="Questrial"/>
              </a:rPr>
              <a:t>n report</a:t>
            </a:r>
            <a:endParaRPr/>
          </a:p>
        </p:txBody>
      </p:sp>
      <p:sp>
        <p:nvSpPr>
          <p:cNvPr id="180" name="Shape 180"/>
          <p:cNvSpPr txBox="1"/>
          <p:nvPr/>
        </p:nvSpPr>
        <p:spPr>
          <a:xfrm>
            <a:off x="11087100" y="5207000"/>
            <a:ext cx="955675" cy="757237"/>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February</a:t>
            </a:r>
            <a:br>
              <a:rPr lang="en-US" sz="1000" b="1"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Annual </a:t>
            </a:r>
            <a:r>
              <a:rPr lang="en-US" sz="1000">
                <a:latin typeface="Questrial"/>
                <a:ea typeface="Questrial"/>
                <a:cs typeface="Questrial"/>
                <a:sym typeface="Questrial"/>
              </a:rPr>
              <a:t>m</a:t>
            </a:r>
            <a:r>
              <a:rPr lang="en-US" sz="1000" b="0" i="0" u="none">
                <a:solidFill>
                  <a:srgbClr val="000000"/>
                </a:solidFill>
                <a:latin typeface="Questrial"/>
                <a:ea typeface="Questrial"/>
                <a:cs typeface="Questrial"/>
                <a:sym typeface="Questrial"/>
              </a:rPr>
              <a:t>onitoring &amp; </a:t>
            </a:r>
            <a:br>
              <a:rPr lang="en-US" sz="1000" b="0" i="0" u="none">
                <a:solidFill>
                  <a:srgbClr val="000000"/>
                </a:solidFill>
                <a:latin typeface="Questrial"/>
                <a:ea typeface="Questrial"/>
                <a:cs typeface="Questrial"/>
                <a:sym typeface="Questrial"/>
              </a:rPr>
            </a:br>
            <a:r>
              <a:rPr lang="en-US" sz="1000">
                <a:latin typeface="Questrial"/>
                <a:ea typeface="Questrial"/>
                <a:cs typeface="Questrial"/>
                <a:sym typeface="Questrial"/>
              </a:rPr>
              <a:t>e</a:t>
            </a:r>
            <a:r>
              <a:rPr lang="en-US" sz="1000" b="0" i="0" u="none">
                <a:solidFill>
                  <a:srgbClr val="000000"/>
                </a:solidFill>
                <a:latin typeface="Questrial"/>
                <a:ea typeface="Questrial"/>
                <a:cs typeface="Questrial"/>
                <a:sym typeface="Questrial"/>
              </a:rPr>
              <a:t>valuation </a:t>
            </a:r>
            <a:r>
              <a:rPr lang="en-US" sz="1000">
                <a:latin typeface="Questrial"/>
                <a:ea typeface="Questrial"/>
                <a:cs typeface="Questrial"/>
                <a:sym typeface="Questrial"/>
              </a:rPr>
              <a:t>r</a:t>
            </a:r>
            <a:r>
              <a:rPr lang="en-US" sz="1000" b="0" i="0" u="none">
                <a:solidFill>
                  <a:srgbClr val="000000"/>
                </a:solidFill>
                <a:latin typeface="Questrial"/>
                <a:ea typeface="Questrial"/>
                <a:cs typeface="Questrial"/>
                <a:sym typeface="Questrial"/>
              </a:rPr>
              <a:t>eport </a:t>
            </a:r>
            <a:endParaRPr/>
          </a:p>
        </p:txBody>
      </p:sp>
      <p:sp>
        <p:nvSpPr>
          <p:cNvPr id="181" name="Shape 181"/>
          <p:cNvSpPr txBox="1"/>
          <p:nvPr/>
        </p:nvSpPr>
        <p:spPr>
          <a:xfrm>
            <a:off x="10445750" y="3636962"/>
            <a:ext cx="1177925" cy="887412"/>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Questrial"/>
              <a:buNone/>
            </a:pPr>
            <a:r>
              <a:rPr lang="en-US" sz="1000" b="1" i="0" u="none">
                <a:solidFill>
                  <a:srgbClr val="000000"/>
                </a:solidFill>
                <a:latin typeface="Questrial"/>
                <a:ea typeface="Questrial"/>
                <a:cs typeface="Questrial"/>
                <a:sym typeface="Questrial"/>
              </a:rPr>
              <a:t>January 2016 </a:t>
            </a:r>
            <a:r>
              <a:rPr lang="en-US" sz="1000" b="0" i="0" u="none">
                <a:solidFill>
                  <a:srgbClr val="000000"/>
                </a:solidFill>
                <a:latin typeface="Questrial"/>
                <a:ea typeface="Questrial"/>
                <a:cs typeface="Questrial"/>
                <a:sym typeface="Questrial"/>
              </a:rPr>
              <a:t>Public rollout and </a:t>
            </a:r>
            <a:br>
              <a:rPr lang="en-US" sz="1000" b="0" i="0" u="none">
                <a:solidFill>
                  <a:srgbClr val="000000"/>
                </a:solidFill>
                <a:latin typeface="Questrial"/>
                <a:ea typeface="Questrial"/>
                <a:cs typeface="Questrial"/>
                <a:sym typeface="Questrial"/>
              </a:rPr>
            </a:br>
            <a:r>
              <a:rPr lang="en-US" sz="1000" b="0" i="0" u="none">
                <a:solidFill>
                  <a:srgbClr val="000000"/>
                </a:solidFill>
                <a:latin typeface="Questrial"/>
                <a:ea typeface="Questrial"/>
                <a:cs typeface="Questrial"/>
                <a:sym typeface="Questrial"/>
              </a:rPr>
              <a:t>implementation </a:t>
            </a:r>
            <a:endParaRPr/>
          </a:p>
        </p:txBody>
      </p:sp>
      <p:cxnSp>
        <p:nvCxnSpPr>
          <p:cNvPr id="182" name="Shape 182"/>
          <p:cNvCxnSpPr/>
          <p:nvPr/>
        </p:nvCxnSpPr>
        <p:spPr>
          <a:xfrm rot="10800000">
            <a:off x="11050587" y="3155950"/>
            <a:ext cx="0" cy="358775"/>
          </a:xfrm>
          <a:prstGeom prst="straightConnector1">
            <a:avLst/>
          </a:prstGeom>
          <a:noFill/>
          <a:ln w="25400" cap="flat" cmpd="sng">
            <a:solidFill>
              <a:srgbClr val="000000"/>
            </a:solidFill>
            <a:prstDash val="solid"/>
            <a:miter lim="8000"/>
            <a:headEnd type="none" w="med" len="med"/>
            <a:tailEnd type="none" w="med" len="med"/>
          </a:ln>
        </p:spPr>
      </p:cxnSp>
      <p:sp>
        <p:nvSpPr>
          <p:cNvPr id="183" name="Shape 183"/>
          <p:cNvSpPr/>
          <p:nvPr/>
        </p:nvSpPr>
        <p:spPr>
          <a:xfrm>
            <a:off x="10990262" y="3514725"/>
            <a:ext cx="122237" cy="100012"/>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4" name="Shape 184"/>
          <p:cNvSpPr txBox="1"/>
          <p:nvPr/>
        </p:nvSpPr>
        <p:spPr>
          <a:xfrm>
            <a:off x="704850" y="6430962"/>
            <a:ext cx="981075" cy="314325"/>
          </a:xfrm>
          <a:prstGeom prst="rect">
            <a:avLst/>
          </a:prstGeom>
          <a:solidFill>
            <a:srgbClr val="92D050"/>
          </a:solid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Calibri"/>
              <a:buNone/>
            </a:pPr>
            <a:r>
              <a:rPr lang="en-US" sz="1000" b="0" i="0" u="none">
                <a:solidFill>
                  <a:srgbClr val="000000"/>
                </a:solidFill>
                <a:latin typeface="Calibri"/>
                <a:ea typeface="Calibri"/>
                <a:cs typeface="Calibri"/>
                <a:sym typeface="Calibri"/>
              </a:rPr>
              <a:t>Preliminary Work</a:t>
            </a:r>
            <a:endParaRPr/>
          </a:p>
        </p:txBody>
      </p:sp>
      <p:sp>
        <p:nvSpPr>
          <p:cNvPr id="185" name="Shape 185"/>
          <p:cNvSpPr txBox="1"/>
          <p:nvPr/>
        </p:nvSpPr>
        <p:spPr>
          <a:xfrm>
            <a:off x="1689100" y="6430962"/>
            <a:ext cx="2668587" cy="314325"/>
          </a:xfrm>
          <a:prstGeom prst="rect">
            <a:avLst/>
          </a:prstGeom>
          <a:solidFill>
            <a:srgbClr val="FFDA66"/>
          </a:solid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Calibri"/>
              <a:buNone/>
            </a:pPr>
            <a:r>
              <a:rPr lang="en-US" sz="1000" b="0" i="0" u="none">
                <a:solidFill>
                  <a:srgbClr val="000000"/>
                </a:solidFill>
                <a:latin typeface="Calibri"/>
                <a:ea typeface="Calibri"/>
                <a:cs typeface="Calibri"/>
                <a:sym typeface="Calibri"/>
              </a:rPr>
              <a:t>Data Gathering</a:t>
            </a:r>
            <a:endParaRPr/>
          </a:p>
        </p:txBody>
      </p:sp>
      <p:sp>
        <p:nvSpPr>
          <p:cNvPr id="186" name="Shape 186"/>
          <p:cNvSpPr txBox="1"/>
          <p:nvPr/>
        </p:nvSpPr>
        <p:spPr>
          <a:xfrm>
            <a:off x="4357687" y="6430962"/>
            <a:ext cx="2695575" cy="314325"/>
          </a:xfrm>
          <a:prstGeom prst="rect">
            <a:avLst/>
          </a:prstGeom>
          <a:solidFill>
            <a:srgbClr val="C285A3"/>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Calibri"/>
              <a:buNone/>
            </a:pPr>
            <a:r>
              <a:rPr lang="en-US" sz="1000" b="0" i="0" u="none">
                <a:solidFill>
                  <a:srgbClr val="000000"/>
                </a:solidFill>
                <a:latin typeface="Calibri"/>
                <a:ea typeface="Calibri"/>
                <a:cs typeface="Calibri"/>
                <a:sym typeface="Calibri"/>
              </a:rPr>
              <a:t>                 Mission, Vision &amp; Values  </a:t>
            </a:r>
            <a:endParaRPr/>
          </a:p>
        </p:txBody>
      </p:sp>
      <p:sp>
        <p:nvSpPr>
          <p:cNvPr id="187" name="Shape 187"/>
          <p:cNvSpPr txBox="1"/>
          <p:nvPr/>
        </p:nvSpPr>
        <p:spPr>
          <a:xfrm>
            <a:off x="7053262" y="6430962"/>
            <a:ext cx="3225800" cy="314325"/>
          </a:xfrm>
          <a:prstGeom prst="rect">
            <a:avLst/>
          </a:prstGeom>
          <a:solidFill>
            <a:srgbClr val="6B97C0"/>
          </a:solid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Calibri"/>
              <a:buNone/>
            </a:pPr>
            <a:r>
              <a:rPr lang="en-US" sz="1000" b="0" i="0" u="none">
                <a:solidFill>
                  <a:srgbClr val="000000"/>
                </a:solidFill>
                <a:latin typeface="Calibri"/>
                <a:ea typeface="Calibri"/>
                <a:cs typeface="Calibri"/>
                <a:sym typeface="Calibri"/>
              </a:rPr>
              <a:t>Developing the Plan</a:t>
            </a:r>
            <a:endParaRPr/>
          </a:p>
        </p:txBody>
      </p:sp>
      <p:sp>
        <p:nvSpPr>
          <p:cNvPr id="188" name="Shape 188"/>
          <p:cNvSpPr txBox="1"/>
          <p:nvPr/>
        </p:nvSpPr>
        <p:spPr>
          <a:xfrm>
            <a:off x="10218737" y="6430962"/>
            <a:ext cx="868362" cy="314325"/>
          </a:xfrm>
          <a:prstGeom prst="rect">
            <a:avLst/>
          </a:prstGeom>
          <a:solidFill>
            <a:srgbClr val="FFC000"/>
          </a:solid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Calibri"/>
              <a:buNone/>
            </a:pPr>
            <a:r>
              <a:rPr lang="en-US" sz="900" b="0" i="0" u="none">
                <a:solidFill>
                  <a:srgbClr val="000000"/>
                </a:solidFill>
                <a:latin typeface="Calibri"/>
                <a:ea typeface="Calibri"/>
                <a:cs typeface="Calibri"/>
                <a:sym typeface="Calibri"/>
              </a:rPr>
              <a:t>Approval &amp; </a:t>
            </a:r>
            <a:br>
              <a:rPr lang="en-US" sz="900" b="0" i="0" u="none">
                <a:solidFill>
                  <a:srgbClr val="000000"/>
                </a:solidFill>
                <a:latin typeface="Calibri"/>
                <a:ea typeface="Calibri"/>
                <a:cs typeface="Calibri"/>
                <a:sym typeface="Calibri"/>
              </a:rPr>
            </a:br>
            <a:r>
              <a:rPr lang="en-US" sz="900" b="0" i="0" u="none">
                <a:solidFill>
                  <a:srgbClr val="000000"/>
                </a:solidFill>
                <a:latin typeface="Calibri"/>
                <a:ea typeface="Calibri"/>
                <a:cs typeface="Calibri"/>
                <a:sym typeface="Calibri"/>
              </a:rPr>
              <a:t>Implementation</a:t>
            </a:r>
            <a:endParaRPr/>
          </a:p>
        </p:txBody>
      </p:sp>
      <p:sp>
        <p:nvSpPr>
          <p:cNvPr id="189" name="Shape 189"/>
          <p:cNvSpPr/>
          <p:nvPr/>
        </p:nvSpPr>
        <p:spPr>
          <a:xfrm>
            <a:off x="11050575" y="6186413"/>
            <a:ext cx="1177800" cy="803400"/>
          </a:xfrm>
          <a:prstGeom prst="rightArrow">
            <a:avLst>
              <a:gd name="adj1" fmla="val 39516"/>
              <a:gd name="adj2" fmla="val 62095"/>
            </a:avLst>
          </a:prstGeom>
          <a:solidFill>
            <a:srgbClr val="FF6600"/>
          </a:solid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Font typeface="Calibri"/>
              <a:buNone/>
            </a:pPr>
            <a:r>
              <a:rPr lang="en-US" sz="1000" b="0" i="0" u="none">
                <a:solidFill>
                  <a:srgbClr val="000000"/>
                </a:solidFill>
                <a:latin typeface="Calibri"/>
                <a:ea typeface="Calibri"/>
                <a:cs typeface="Calibri"/>
                <a:sym typeface="Calibri"/>
              </a:rPr>
              <a:t>Evaluation &amp; </a:t>
            </a:r>
            <a:br>
              <a:rPr lang="en-US" sz="1000" b="0" i="0" u="none">
                <a:solidFill>
                  <a:srgbClr val="000000"/>
                </a:solidFill>
                <a:latin typeface="Calibri"/>
                <a:ea typeface="Calibri"/>
                <a:cs typeface="Calibri"/>
                <a:sym typeface="Calibri"/>
              </a:rPr>
            </a:br>
            <a:r>
              <a:rPr lang="en-US" sz="1000" b="0" i="0" u="none">
                <a:solidFill>
                  <a:srgbClr val="000000"/>
                </a:solidFill>
                <a:latin typeface="Calibri"/>
                <a:ea typeface="Calibri"/>
                <a:cs typeface="Calibri"/>
                <a:sym typeface="Calibri"/>
              </a:rPr>
              <a:t>Monitoring</a:t>
            </a:r>
            <a:endParaRPr/>
          </a:p>
        </p:txBody>
      </p:sp>
      <p:sp>
        <p:nvSpPr>
          <p:cNvPr id="190" name="Shape 190"/>
          <p:cNvSpPr txBox="1"/>
          <p:nvPr/>
        </p:nvSpPr>
        <p:spPr>
          <a:xfrm>
            <a:off x="93662" y="6416675"/>
            <a:ext cx="611187" cy="28575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Calibri"/>
              <a:buNone/>
            </a:pPr>
            <a:r>
              <a:rPr lang="en-US" sz="1000" b="1" i="0" u="none">
                <a:solidFill>
                  <a:srgbClr val="000000"/>
                </a:solidFill>
                <a:latin typeface="Calibri"/>
                <a:ea typeface="Calibri"/>
                <a:cs typeface="Calibri"/>
                <a:sym typeface="Calibri"/>
              </a:rPr>
              <a:t>STAGES:</a:t>
            </a:r>
            <a:endParaRPr/>
          </a:p>
        </p:txBody>
      </p:sp>
      <p:cxnSp>
        <p:nvCxnSpPr>
          <p:cNvPr id="191" name="Shape 191"/>
          <p:cNvCxnSpPr/>
          <p:nvPr/>
        </p:nvCxnSpPr>
        <p:spPr>
          <a:xfrm rot="10800000">
            <a:off x="8040825" y="3121250"/>
            <a:ext cx="10800" cy="410700"/>
          </a:xfrm>
          <a:prstGeom prst="straightConnector1">
            <a:avLst/>
          </a:prstGeom>
          <a:noFill/>
          <a:ln w="25400" cap="flat" cmpd="sng">
            <a:solidFill>
              <a:srgbClr val="000000"/>
            </a:solidFill>
            <a:prstDash val="solid"/>
            <a:miter lim="8000"/>
            <a:headEnd type="none" w="med" len="med"/>
            <a:tailEnd type="none" w="med" len="med"/>
          </a:ln>
        </p:spPr>
      </p:cxnSp>
      <p:cxnSp>
        <p:nvCxnSpPr>
          <p:cNvPr id="192" name="Shape 192"/>
          <p:cNvCxnSpPr/>
          <p:nvPr/>
        </p:nvCxnSpPr>
        <p:spPr>
          <a:xfrm rot="10800000">
            <a:off x="9634549" y="3121087"/>
            <a:ext cx="0" cy="360300"/>
          </a:xfrm>
          <a:prstGeom prst="straightConnector1">
            <a:avLst/>
          </a:prstGeom>
          <a:noFill/>
          <a:ln w="25400" cap="flat" cmpd="sng">
            <a:solidFill>
              <a:srgbClr val="000000"/>
            </a:solidFill>
            <a:prstDash val="solid"/>
            <a:miter lim="8000"/>
            <a:headEnd type="none" w="med" len="med"/>
            <a:tailEnd type="none" w="med" len="med"/>
          </a:ln>
        </p:spPr>
      </p:cxnSp>
      <p:sp>
        <p:nvSpPr>
          <p:cNvPr id="193" name="Shape 193"/>
          <p:cNvSpPr/>
          <p:nvPr/>
        </p:nvSpPr>
        <p:spPr>
          <a:xfrm>
            <a:off x="9337638" y="2765500"/>
            <a:ext cx="123900" cy="99900"/>
          </a:xfrm>
          <a:prstGeom prst="flowChartConnector">
            <a:avLst/>
          </a:prstGeom>
          <a:solidFill>
            <a:srgbClr val="C000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255200" y="414525"/>
            <a:ext cx="3352800" cy="25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1C232"/>
                </a:solidFill>
              </a:rPr>
              <a:t>Core Values</a:t>
            </a:r>
            <a:endParaRPr sz="4800">
              <a:solidFill>
                <a:srgbClr val="F1C232"/>
              </a:solidFill>
            </a:endParaRPr>
          </a:p>
        </p:txBody>
      </p:sp>
      <p:grpSp>
        <p:nvGrpSpPr>
          <p:cNvPr id="199" name="Shape 199"/>
          <p:cNvGrpSpPr/>
          <p:nvPr/>
        </p:nvGrpSpPr>
        <p:grpSpPr>
          <a:xfrm>
            <a:off x="4081173" y="-19"/>
            <a:ext cx="8065504" cy="952212"/>
            <a:chOff x="0" y="0"/>
            <a:chExt cx="2147483647" cy="2147483647"/>
          </a:xfrm>
        </p:grpSpPr>
        <p:sp>
          <p:nvSpPr>
            <p:cNvPr id="200" name="Shape 200"/>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1" name="Shape 201"/>
            <p:cNvSpPr txBox="1"/>
            <p:nvPr/>
          </p:nvSpPr>
          <p:spPr>
            <a:xfrm>
              <a:off x="270549173" y="0"/>
              <a:ext cx="73273738"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2" name="Shape 202"/>
            <p:cNvSpPr txBox="1"/>
            <p:nvPr/>
          </p:nvSpPr>
          <p:spPr>
            <a:xfrm>
              <a:off x="343821964" y="0"/>
              <a:ext cx="1803661682"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3" name="Shape 203"/>
            <p:cNvSpPr txBox="1"/>
            <p:nvPr/>
          </p:nvSpPr>
          <p:spPr>
            <a:xfrm>
              <a:off x="239547679"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204" name="Shape 204"/>
          <p:cNvPicPr preferRelativeResize="0"/>
          <p:nvPr/>
        </p:nvPicPr>
        <p:blipFill>
          <a:blip r:embed="rId3">
            <a:alphaModFix/>
          </a:blip>
          <a:stretch>
            <a:fillRect/>
          </a:stretch>
        </p:blipFill>
        <p:spPr>
          <a:xfrm>
            <a:off x="255200" y="3264875"/>
            <a:ext cx="3505500" cy="3249425"/>
          </a:xfrm>
          <a:prstGeom prst="rect">
            <a:avLst/>
          </a:prstGeom>
          <a:noFill/>
          <a:ln>
            <a:noFill/>
          </a:ln>
        </p:spPr>
      </p:pic>
      <p:sp>
        <p:nvSpPr>
          <p:cNvPr id="205" name="Shape 205"/>
          <p:cNvSpPr txBox="1"/>
          <p:nvPr/>
        </p:nvSpPr>
        <p:spPr>
          <a:xfrm>
            <a:off x="4646950" y="1330375"/>
            <a:ext cx="7251600" cy="528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Shape 206"/>
          <p:cNvSpPr txBox="1"/>
          <p:nvPr/>
        </p:nvSpPr>
        <p:spPr>
          <a:xfrm>
            <a:off x="4233575" y="952200"/>
            <a:ext cx="7948500" cy="5624700"/>
          </a:xfrm>
          <a:prstGeom prst="rect">
            <a:avLst/>
          </a:prstGeom>
          <a:noFill/>
          <a:ln>
            <a:noFill/>
          </a:ln>
        </p:spPr>
        <p:txBody>
          <a:bodyPr spcFirstLastPara="1" wrap="square" lIns="91425" tIns="91425" rIns="91425" bIns="91425" anchor="t" anchorCtr="0">
            <a:noAutofit/>
          </a:bodyPr>
          <a:lstStyle/>
          <a:p>
            <a:pPr marL="457200" lvl="0" indent="-457200" rtl="0">
              <a:lnSpc>
                <a:spcPct val="115000"/>
              </a:lnSpc>
              <a:spcBef>
                <a:spcPts val="0"/>
              </a:spcBef>
              <a:spcAft>
                <a:spcPts val="0"/>
              </a:spcAft>
              <a:buSzPts val="3600"/>
              <a:buChar char="●"/>
            </a:pPr>
            <a:r>
              <a:rPr lang="en-US" sz="3600"/>
              <a:t>“</a:t>
            </a:r>
            <a:r>
              <a:rPr lang="en-US" sz="3600" i="1"/>
              <a:t>We believe</a:t>
            </a:r>
            <a:r>
              <a:rPr lang="en-US" sz="3600"/>
              <a:t>…” statements</a:t>
            </a:r>
            <a:endParaRPr sz="3600"/>
          </a:p>
          <a:p>
            <a:pPr marL="457200" lvl="0" indent="-457200">
              <a:lnSpc>
                <a:spcPct val="115000"/>
              </a:lnSpc>
              <a:spcBef>
                <a:spcPts val="0"/>
              </a:spcBef>
              <a:spcAft>
                <a:spcPts val="0"/>
              </a:spcAft>
              <a:buSzPts val="3600"/>
              <a:buChar char="●"/>
            </a:pPr>
            <a:r>
              <a:rPr lang="en-US" sz="3600" b="1"/>
              <a:t>Mission:</a:t>
            </a:r>
            <a:r>
              <a:rPr lang="en-US" sz="3600"/>
              <a:t> </a:t>
            </a:r>
            <a:r>
              <a:rPr lang="en-US" sz="3600" i="1">
                <a:solidFill>
                  <a:schemeClr val="dk1"/>
                </a:solidFill>
              </a:rPr>
              <a:t>To cultivate the natural inclination to learn by providing an exceptional environment in which students embrace excellence in learning for a lifetime of success</a:t>
            </a:r>
            <a:endParaRPr sz="3600"/>
          </a:p>
          <a:p>
            <a:pPr marL="457200" lvl="0" indent="-457200">
              <a:spcBef>
                <a:spcPts val="0"/>
              </a:spcBef>
              <a:spcAft>
                <a:spcPts val="0"/>
              </a:spcAft>
              <a:buSzPts val="3600"/>
              <a:buChar char="●"/>
            </a:pPr>
            <a:r>
              <a:rPr lang="en-US" sz="3600" b="1"/>
              <a:t>Vision:</a:t>
            </a:r>
            <a:r>
              <a:rPr lang="en-US" sz="3600"/>
              <a:t>  </a:t>
            </a:r>
            <a:r>
              <a:rPr lang="en-US" sz="3600" i="1"/>
              <a:t>Realizing the full potential of each and every student</a:t>
            </a:r>
            <a:endParaRPr sz="36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237350" y="566050"/>
            <a:ext cx="3768600" cy="2550000"/>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FFFF"/>
              </a:buClr>
              <a:buFont typeface="Questrial"/>
              <a:buNone/>
            </a:pPr>
            <a:r>
              <a:rPr lang="en-US" sz="5000">
                <a:solidFill>
                  <a:srgbClr val="FFC000"/>
                </a:solidFill>
                <a:latin typeface="Questrial"/>
                <a:ea typeface="Questrial"/>
                <a:cs typeface="Questrial"/>
                <a:sym typeface="Questrial"/>
              </a:rPr>
              <a:t>Summary </a:t>
            </a:r>
            <a:endParaRPr sz="5000">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FFFF"/>
              </a:buClr>
              <a:buFont typeface="Questrial"/>
              <a:buNone/>
            </a:pPr>
            <a:r>
              <a:rPr lang="en-US" sz="5000">
                <a:solidFill>
                  <a:srgbClr val="FFC000"/>
                </a:solidFill>
                <a:latin typeface="Questrial"/>
                <a:ea typeface="Questrial"/>
                <a:cs typeface="Questrial"/>
                <a:sym typeface="Questrial"/>
              </a:rPr>
              <a:t>of </a:t>
            </a:r>
            <a:endParaRPr sz="5000">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FFFF"/>
              </a:buClr>
              <a:buFont typeface="Questrial"/>
              <a:buNone/>
            </a:pPr>
            <a:r>
              <a:rPr lang="en-US" sz="5000">
                <a:solidFill>
                  <a:srgbClr val="FFC000"/>
                </a:solidFill>
                <a:latin typeface="Questrial"/>
                <a:ea typeface="Questrial"/>
                <a:cs typeface="Questrial"/>
                <a:sym typeface="Questrial"/>
              </a:rPr>
              <a:t>Focus Areas</a:t>
            </a:r>
            <a:endParaRPr>
              <a:solidFill>
                <a:srgbClr val="FFC000"/>
              </a:solidFill>
            </a:endParaRPr>
          </a:p>
        </p:txBody>
      </p:sp>
      <p:sp>
        <p:nvSpPr>
          <p:cNvPr id="212" name="Shape 212"/>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3" name="Shape 213"/>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4" name="Shape 214"/>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5" name="Shape 215"/>
          <p:cNvSpPr txBox="1"/>
          <p:nvPr/>
        </p:nvSpPr>
        <p:spPr>
          <a:xfrm>
            <a:off x="4535487" y="4464050"/>
            <a:ext cx="651000" cy="1106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Anton"/>
              <a:buNone/>
            </a:pPr>
            <a:r>
              <a:rPr lang="en-US" sz="7000" b="0" i="0" u="none">
                <a:solidFill>
                  <a:srgbClr val="000000"/>
                </a:solidFill>
                <a:latin typeface="Anton"/>
                <a:ea typeface="Anton"/>
                <a:cs typeface="Anton"/>
                <a:sym typeface="Anton"/>
              </a:rPr>
              <a:t> </a:t>
            </a:r>
            <a:endParaRPr/>
          </a:p>
        </p:txBody>
      </p:sp>
      <p:sp>
        <p:nvSpPr>
          <p:cNvPr id="216" name="Shape 216"/>
          <p:cNvSpPr txBox="1"/>
          <p:nvPr/>
        </p:nvSpPr>
        <p:spPr>
          <a:xfrm>
            <a:off x="7848600" y="3590925"/>
            <a:ext cx="714300" cy="1106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Font typeface="Anton"/>
              <a:buNone/>
            </a:pPr>
            <a:r>
              <a:rPr lang="en-US" sz="7000" b="0" i="0" u="none">
                <a:solidFill>
                  <a:srgbClr val="000000"/>
                </a:solidFill>
                <a:latin typeface="Anton"/>
                <a:ea typeface="Anton"/>
                <a:cs typeface="Anton"/>
                <a:sym typeface="Anton"/>
              </a:rPr>
              <a:t> </a:t>
            </a:r>
            <a:endParaRPr/>
          </a:p>
        </p:txBody>
      </p:sp>
      <p:grpSp>
        <p:nvGrpSpPr>
          <p:cNvPr id="217" name="Shape 217"/>
          <p:cNvGrpSpPr/>
          <p:nvPr/>
        </p:nvGrpSpPr>
        <p:grpSpPr>
          <a:xfrm>
            <a:off x="4332110" y="-23200"/>
            <a:ext cx="7618068" cy="6858000"/>
            <a:chOff x="4676527" y="-23200"/>
            <a:chExt cx="6735096" cy="6858000"/>
          </a:xfrm>
        </p:grpSpPr>
        <p:pic>
          <p:nvPicPr>
            <p:cNvPr id="218" name="Shape 218"/>
            <p:cNvPicPr preferRelativeResize="0"/>
            <p:nvPr/>
          </p:nvPicPr>
          <p:blipFill>
            <a:blip r:embed="rId3">
              <a:alphaModFix/>
            </a:blip>
            <a:stretch>
              <a:fillRect/>
            </a:stretch>
          </p:blipFill>
          <p:spPr>
            <a:xfrm>
              <a:off x="4676527" y="-23200"/>
              <a:ext cx="6735096" cy="6858000"/>
            </a:xfrm>
            <a:prstGeom prst="rect">
              <a:avLst/>
            </a:prstGeom>
            <a:noFill/>
            <a:ln>
              <a:noFill/>
            </a:ln>
          </p:spPr>
        </p:pic>
        <p:sp>
          <p:nvSpPr>
            <p:cNvPr id="219" name="Shape 219"/>
            <p:cNvSpPr txBox="1"/>
            <p:nvPr/>
          </p:nvSpPr>
          <p:spPr>
            <a:xfrm>
              <a:off x="9329225" y="3528800"/>
              <a:ext cx="1757400" cy="146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Student </a:t>
              </a:r>
              <a:br>
                <a:rPr lang="en-US" sz="3000" b="1"/>
              </a:br>
              <a:r>
                <a:rPr lang="en-US" sz="3000" b="1"/>
                <a:t>Growth</a:t>
              </a:r>
              <a:endParaRPr sz="3000" b="1"/>
            </a:p>
          </p:txBody>
        </p:sp>
      </p:grpSp>
      <p:sp>
        <p:nvSpPr>
          <p:cNvPr id="220" name="Shape 220"/>
          <p:cNvSpPr txBox="1"/>
          <p:nvPr/>
        </p:nvSpPr>
        <p:spPr>
          <a:xfrm>
            <a:off x="8238450" y="1287250"/>
            <a:ext cx="2421900" cy="74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Community</a:t>
            </a:r>
            <a:endParaRPr sz="3000" b="1"/>
          </a:p>
        </p:txBody>
      </p:sp>
      <p:sp>
        <p:nvSpPr>
          <p:cNvPr id="221" name="Shape 221"/>
          <p:cNvSpPr txBox="1"/>
          <p:nvPr/>
        </p:nvSpPr>
        <p:spPr>
          <a:xfrm>
            <a:off x="4914225" y="3590925"/>
            <a:ext cx="2307900" cy="74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Facilities</a:t>
            </a:r>
            <a:endParaRPr sz="3000" b="1"/>
          </a:p>
        </p:txBody>
      </p:sp>
      <p:sp>
        <p:nvSpPr>
          <p:cNvPr id="222" name="Shape 222"/>
          <p:cNvSpPr txBox="1"/>
          <p:nvPr/>
        </p:nvSpPr>
        <p:spPr>
          <a:xfrm>
            <a:off x="5721150" y="1341200"/>
            <a:ext cx="2421900" cy="84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Personnel</a:t>
            </a:r>
            <a:endParaRPr sz="3000" b="1"/>
          </a:p>
        </p:txBody>
      </p:sp>
      <p:sp>
        <p:nvSpPr>
          <p:cNvPr id="223" name="Shape 223"/>
          <p:cNvSpPr txBox="1"/>
          <p:nvPr/>
        </p:nvSpPr>
        <p:spPr>
          <a:xfrm>
            <a:off x="6912025" y="5418038"/>
            <a:ext cx="2568900" cy="65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Technology</a:t>
            </a:r>
            <a:endParaRPr sz="3000" b="1"/>
          </a:p>
        </p:txBody>
      </p:sp>
      <p:sp>
        <p:nvSpPr>
          <p:cNvPr id="224" name="Shape 224"/>
          <p:cNvSpPr/>
          <p:nvPr/>
        </p:nvSpPr>
        <p:spPr>
          <a:xfrm>
            <a:off x="6774525" y="2204550"/>
            <a:ext cx="2568900" cy="2465100"/>
          </a:xfrm>
          <a:prstGeom prst="ellipse">
            <a:avLst/>
          </a:prstGeom>
          <a:solidFill>
            <a:schemeClr val="lt2"/>
          </a:solidFill>
          <a:ln w="7620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t>Vision: </a:t>
            </a:r>
            <a:r>
              <a:rPr lang="en-US" sz="2000" b="1" i="1"/>
              <a:t>Realizing the full potential of each </a:t>
            </a:r>
            <a:endParaRPr sz="2000" b="1" i="1"/>
          </a:p>
          <a:p>
            <a:pPr marL="0" lvl="0" indent="0" algn="ctr">
              <a:spcBef>
                <a:spcPts val="0"/>
              </a:spcBef>
              <a:spcAft>
                <a:spcPts val="0"/>
              </a:spcAft>
              <a:buNone/>
            </a:pPr>
            <a:r>
              <a:rPr lang="en-US" sz="2000" b="1" i="1"/>
              <a:t>and every student</a:t>
            </a:r>
            <a:endParaRPr sz="2000" b="1" i="1"/>
          </a:p>
        </p:txBody>
      </p:sp>
      <p:pic>
        <p:nvPicPr>
          <p:cNvPr id="225" name="Shape 225" descr="925_5901[2].jpg"/>
          <p:cNvPicPr preferRelativeResize="0"/>
          <p:nvPr/>
        </p:nvPicPr>
        <p:blipFill rotWithShape="1">
          <a:blip r:embed="rId4">
            <a:alphaModFix/>
          </a:blip>
          <a:srcRect t="-2207"/>
          <a:stretch/>
        </p:blipFill>
        <p:spPr>
          <a:xfrm>
            <a:off x="82100" y="3097275"/>
            <a:ext cx="3923851" cy="3540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125400" y="120650"/>
            <a:ext cx="4073400" cy="3500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endParaRPr/>
          </a:p>
        </p:txBody>
      </p:sp>
      <p:sp>
        <p:nvSpPr>
          <p:cNvPr id="231" name="Shape 231"/>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2" name="Shape 232"/>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3" name="Shape 233"/>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4" name="Shape 234"/>
          <p:cNvSpPr txBox="1"/>
          <p:nvPr/>
        </p:nvSpPr>
        <p:spPr>
          <a:xfrm>
            <a:off x="125400" y="578700"/>
            <a:ext cx="3789300" cy="1821300"/>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C000"/>
              </a:buClr>
              <a:buFont typeface="Questrial"/>
              <a:buNone/>
            </a:pPr>
            <a:r>
              <a:rPr lang="en-US" sz="4000" b="0" i="0" u="none">
                <a:solidFill>
                  <a:srgbClr val="FFC000"/>
                </a:solidFill>
                <a:latin typeface="Questrial"/>
                <a:ea typeface="Questrial"/>
                <a:cs typeface="Questrial"/>
                <a:sym typeface="Questrial"/>
              </a:rPr>
              <a:t>Focus Area 1:</a:t>
            </a:r>
            <a:endParaRPr sz="4000" b="0" i="0" u="none">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C000"/>
              </a:buClr>
              <a:buFont typeface="Questrial"/>
              <a:buNone/>
            </a:pPr>
            <a:r>
              <a:rPr lang="en-US" sz="4000">
                <a:solidFill>
                  <a:srgbClr val="FFC000"/>
                </a:solidFill>
                <a:latin typeface="Questrial"/>
                <a:ea typeface="Questrial"/>
                <a:cs typeface="Questrial"/>
                <a:sym typeface="Questrial"/>
              </a:rPr>
              <a:t>Personnel</a:t>
            </a:r>
            <a:endParaRPr sz="4000">
              <a:solidFill>
                <a:srgbClr val="FFC000"/>
              </a:solidFill>
              <a:latin typeface="Questrial"/>
              <a:ea typeface="Questrial"/>
              <a:cs typeface="Questrial"/>
              <a:sym typeface="Questrial"/>
            </a:endParaRPr>
          </a:p>
        </p:txBody>
      </p:sp>
      <p:sp>
        <p:nvSpPr>
          <p:cNvPr id="235" name="Shape 235"/>
          <p:cNvSpPr/>
          <p:nvPr/>
        </p:nvSpPr>
        <p:spPr>
          <a:xfrm>
            <a:off x="217850" y="2400125"/>
            <a:ext cx="3696900" cy="3122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txBox="1"/>
          <p:nvPr/>
        </p:nvSpPr>
        <p:spPr>
          <a:xfrm>
            <a:off x="217850" y="2567075"/>
            <a:ext cx="3696900" cy="282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400" dirty="0">
                <a:solidFill>
                  <a:schemeClr val="dk1"/>
                </a:solidFill>
                <a:latin typeface="Dancing Script"/>
                <a:ea typeface="Dancing Script"/>
                <a:cs typeface="Dancing Script"/>
                <a:sym typeface="Dancing Script"/>
              </a:rPr>
              <a:t>“</a:t>
            </a:r>
            <a:r>
              <a:rPr lang="en-US" sz="3000" dirty="0">
                <a:solidFill>
                  <a:schemeClr val="dk1"/>
                </a:solidFill>
                <a:latin typeface="Dancing Script"/>
                <a:ea typeface="Dancing Script"/>
                <a:cs typeface="Dancing Script"/>
                <a:sym typeface="Dancing Script"/>
              </a:rPr>
              <a:t>It is the supreme art of the teacher to awaken joy in creative expression and knowledge.” </a:t>
            </a:r>
            <a:endParaRPr sz="3000" dirty="0">
              <a:solidFill>
                <a:schemeClr val="dk1"/>
              </a:solidFill>
              <a:latin typeface="Dancing Script"/>
              <a:ea typeface="Dancing Script"/>
              <a:cs typeface="Dancing Script"/>
              <a:sym typeface="Dancing Script"/>
            </a:endParaRPr>
          </a:p>
          <a:p>
            <a:pPr marL="0" lvl="0" indent="0">
              <a:spcBef>
                <a:spcPts val="0"/>
              </a:spcBef>
              <a:spcAft>
                <a:spcPts val="0"/>
              </a:spcAft>
              <a:buClr>
                <a:schemeClr val="dk1"/>
              </a:buClr>
              <a:buSzPts val="1100"/>
              <a:buFont typeface="Arial"/>
              <a:buNone/>
            </a:pPr>
            <a:r>
              <a:rPr lang="en-US" sz="3000" dirty="0">
                <a:solidFill>
                  <a:schemeClr val="dk1"/>
                </a:solidFill>
                <a:latin typeface="Dancing Script"/>
                <a:ea typeface="Dancing Script"/>
                <a:cs typeface="Dancing Script"/>
                <a:sym typeface="Dancing Script"/>
              </a:rPr>
              <a:t>      </a:t>
            </a:r>
            <a:r>
              <a:rPr lang="en-US" sz="3000">
                <a:solidFill>
                  <a:schemeClr val="dk1"/>
                </a:solidFill>
                <a:latin typeface="Dancing Script"/>
                <a:ea typeface="Dancing Script"/>
                <a:cs typeface="Dancing Script"/>
                <a:sym typeface="Dancing Script"/>
              </a:rPr>
              <a:t> </a:t>
            </a:r>
            <a:r>
              <a:rPr lang="en-US" sz="3000" smtClean="0">
                <a:solidFill>
                  <a:schemeClr val="dk1"/>
                </a:solidFill>
                <a:latin typeface="Dancing Script"/>
                <a:ea typeface="Dancing Script"/>
                <a:cs typeface="Dancing Script"/>
                <a:sym typeface="Dancing Script"/>
              </a:rPr>
              <a:t>~</a:t>
            </a:r>
            <a:r>
              <a:rPr lang="en-US" sz="3000" dirty="0">
                <a:solidFill>
                  <a:schemeClr val="dk1"/>
                </a:solidFill>
                <a:latin typeface="Dancing Script"/>
                <a:ea typeface="Dancing Script"/>
                <a:cs typeface="Dancing Script"/>
                <a:sym typeface="Dancing Script"/>
              </a:rPr>
              <a:t>Albert Einstein</a:t>
            </a:r>
            <a:endParaRPr sz="3000" dirty="0">
              <a:solidFill>
                <a:schemeClr val="dk1"/>
              </a:solidFill>
              <a:latin typeface="Dancing Script"/>
              <a:ea typeface="Dancing Script"/>
              <a:cs typeface="Dancing Script"/>
              <a:sym typeface="Dancing Script"/>
            </a:endParaRPr>
          </a:p>
          <a:p>
            <a:pPr marL="0" lvl="0" indent="0" rtl="0">
              <a:spcBef>
                <a:spcPts val="0"/>
              </a:spcBef>
              <a:spcAft>
                <a:spcPts val="0"/>
              </a:spcAft>
              <a:buNone/>
            </a:pPr>
            <a:endParaRPr sz="2800" b="1" dirty="0"/>
          </a:p>
        </p:txBody>
      </p:sp>
      <p:grpSp>
        <p:nvGrpSpPr>
          <p:cNvPr id="237" name="Shape 237"/>
          <p:cNvGrpSpPr/>
          <p:nvPr/>
        </p:nvGrpSpPr>
        <p:grpSpPr>
          <a:xfrm>
            <a:off x="4032627" y="-10"/>
            <a:ext cx="8065504" cy="952212"/>
            <a:chOff x="0" y="0"/>
            <a:chExt cx="2147483647" cy="2147483647"/>
          </a:xfrm>
        </p:grpSpPr>
        <p:sp>
          <p:nvSpPr>
            <p:cNvPr id="238" name="Shape 238"/>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9" name="Shape 239"/>
            <p:cNvSpPr txBox="1"/>
            <p:nvPr/>
          </p:nvSpPr>
          <p:spPr>
            <a:xfrm>
              <a:off x="270549177" y="0"/>
              <a:ext cx="73273741"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0" name="Shape 240"/>
            <p:cNvSpPr txBox="1"/>
            <p:nvPr/>
          </p:nvSpPr>
          <p:spPr>
            <a:xfrm>
              <a:off x="343821968" y="0"/>
              <a:ext cx="1803661678"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1" name="Shape 241"/>
            <p:cNvSpPr txBox="1"/>
            <p:nvPr/>
          </p:nvSpPr>
          <p:spPr>
            <a:xfrm>
              <a:off x="239547682"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42" name="Shape 242"/>
          <p:cNvSpPr txBox="1"/>
          <p:nvPr/>
        </p:nvSpPr>
        <p:spPr>
          <a:xfrm>
            <a:off x="4298950" y="1028400"/>
            <a:ext cx="7664400" cy="11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a:t>We will recruit, recognize and develop the most effective personnel</a:t>
            </a:r>
            <a:endParaRPr sz="3000" i="1"/>
          </a:p>
        </p:txBody>
      </p:sp>
      <p:sp>
        <p:nvSpPr>
          <p:cNvPr id="243" name="Shape 243"/>
          <p:cNvSpPr txBox="1"/>
          <p:nvPr/>
        </p:nvSpPr>
        <p:spPr>
          <a:xfrm>
            <a:off x="5385425" y="135150"/>
            <a:ext cx="6550200" cy="64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lt1"/>
              </a:buClr>
              <a:buFont typeface="Questrial"/>
              <a:buNone/>
            </a:pPr>
            <a:r>
              <a:rPr lang="en-US" sz="5000">
                <a:solidFill>
                  <a:schemeClr val="lt1"/>
                </a:solidFill>
                <a:latin typeface="Questrial"/>
                <a:ea typeface="Questrial"/>
                <a:cs typeface="Questrial"/>
                <a:sym typeface="Questrial"/>
              </a:rPr>
              <a:t>The Strategic Plan</a:t>
            </a:r>
            <a:endParaRPr/>
          </a:p>
        </p:txBody>
      </p:sp>
      <p:sp>
        <p:nvSpPr>
          <p:cNvPr id="244" name="Shape 244"/>
          <p:cNvSpPr txBox="1"/>
          <p:nvPr/>
        </p:nvSpPr>
        <p:spPr>
          <a:xfrm>
            <a:off x="4010800" y="1975351"/>
            <a:ext cx="8240700" cy="488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t>Indicators of success…</a:t>
            </a:r>
            <a:endParaRPr sz="3000" b="1"/>
          </a:p>
          <a:p>
            <a:pPr marL="457200" lvl="0" indent="-381000" rtl="0">
              <a:spcBef>
                <a:spcPts val="0"/>
              </a:spcBef>
              <a:spcAft>
                <a:spcPts val="0"/>
              </a:spcAft>
              <a:buSzPts val="2400"/>
              <a:buChar char="●"/>
            </a:pPr>
            <a:r>
              <a:rPr lang="en-US" sz="2400"/>
              <a:t>Increased retention rate from about 50% to over 80%</a:t>
            </a:r>
            <a:endParaRPr sz="2400"/>
          </a:p>
          <a:p>
            <a:pPr marL="457200" lvl="0" indent="-381000" rtl="0">
              <a:spcBef>
                <a:spcPts val="0"/>
              </a:spcBef>
              <a:spcAft>
                <a:spcPts val="0"/>
              </a:spcAft>
              <a:buSzPts val="2400"/>
              <a:buChar char="●"/>
            </a:pPr>
            <a:r>
              <a:rPr lang="en-US" sz="2400"/>
              <a:t>Increased ratio of applications to open positions by 66% since 2013 school year, while reducing costs over 40%</a:t>
            </a:r>
            <a:endParaRPr sz="2400"/>
          </a:p>
          <a:p>
            <a:pPr marL="457200" lvl="0" indent="-381000" rtl="0">
              <a:spcBef>
                <a:spcPts val="0"/>
              </a:spcBef>
              <a:spcAft>
                <a:spcPts val="0"/>
              </a:spcAft>
              <a:buSzPts val="2400"/>
              <a:buChar char="●"/>
            </a:pPr>
            <a:r>
              <a:rPr lang="en-US" sz="2400"/>
              <a:t>Of AP tests taken, 78.3% received scores of 3+, above national average of 71% and global average of 60%</a:t>
            </a:r>
            <a:endParaRPr sz="2400"/>
          </a:p>
          <a:p>
            <a:pPr marL="457200" lvl="0" indent="-381000" rtl="0">
              <a:spcBef>
                <a:spcPts val="0"/>
              </a:spcBef>
              <a:spcAft>
                <a:spcPts val="0"/>
              </a:spcAft>
              <a:buSzPts val="2400"/>
              <a:buChar char="●"/>
            </a:pPr>
            <a:r>
              <a:rPr lang="en-US" sz="2400"/>
              <a:t>SAT scores above state and national average the last two years, improving in 2017 over 2016</a:t>
            </a:r>
            <a:endParaRPr sz="2400"/>
          </a:p>
          <a:p>
            <a:pPr marL="457200" lvl="0" indent="-381000" rtl="0">
              <a:spcBef>
                <a:spcPts val="0"/>
              </a:spcBef>
              <a:spcAft>
                <a:spcPts val="0"/>
              </a:spcAft>
              <a:buSzPts val="2400"/>
              <a:buChar char="●"/>
            </a:pPr>
            <a:r>
              <a:rPr lang="en-US" sz="2400"/>
              <a:t>Regionally competitive salaries, i.e. Conway and Jackson starting salaries raised to median</a:t>
            </a:r>
            <a:endParaRPr sz="2400"/>
          </a:p>
          <a:p>
            <a:pPr marL="457200" lvl="0" indent="-381000" rtl="0">
              <a:spcBef>
                <a:spcPts val="0"/>
              </a:spcBef>
              <a:spcAft>
                <a:spcPts val="0"/>
              </a:spcAft>
              <a:buSzPts val="2400"/>
              <a:buChar char="●"/>
            </a:pPr>
            <a:r>
              <a:rPr lang="en-US" sz="2400"/>
              <a:t>Staff recognition of quality educators through administrative walkthroughs, feedback, opening classrooms for peer observation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0" name="Shape 250"/>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1" name="Shape 251"/>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2" name="Shape 252"/>
          <p:cNvSpPr txBox="1"/>
          <p:nvPr/>
        </p:nvSpPr>
        <p:spPr>
          <a:xfrm>
            <a:off x="8378825" y="4614862"/>
            <a:ext cx="6643800" cy="588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3" name="Shape 253"/>
          <p:cNvSpPr txBox="1"/>
          <p:nvPr/>
        </p:nvSpPr>
        <p:spPr>
          <a:xfrm>
            <a:off x="101225" y="647125"/>
            <a:ext cx="3744900" cy="1649400"/>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C000"/>
              </a:buClr>
              <a:buFont typeface="Questrial"/>
              <a:buNone/>
            </a:pPr>
            <a:r>
              <a:rPr lang="en-US" sz="4000" b="0" i="0" u="none">
                <a:solidFill>
                  <a:srgbClr val="FFC000"/>
                </a:solidFill>
                <a:latin typeface="Questrial"/>
                <a:ea typeface="Questrial"/>
                <a:cs typeface="Questrial"/>
                <a:sym typeface="Questrial"/>
              </a:rPr>
              <a:t>Focus Area </a:t>
            </a:r>
            <a:r>
              <a:rPr lang="en-US" sz="4000">
                <a:solidFill>
                  <a:srgbClr val="FFC000"/>
                </a:solidFill>
                <a:latin typeface="Questrial"/>
                <a:ea typeface="Questrial"/>
                <a:cs typeface="Questrial"/>
                <a:sym typeface="Questrial"/>
              </a:rPr>
              <a:t>3</a:t>
            </a:r>
            <a:r>
              <a:rPr lang="en-US" sz="4000" b="0" i="0" u="none">
                <a:solidFill>
                  <a:srgbClr val="FFC000"/>
                </a:solidFill>
                <a:latin typeface="Questrial"/>
                <a:ea typeface="Questrial"/>
                <a:cs typeface="Questrial"/>
                <a:sym typeface="Questrial"/>
              </a:rPr>
              <a:t>:</a:t>
            </a:r>
            <a:endParaRPr sz="4000" b="0" i="0" u="none">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C000"/>
              </a:buClr>
              <a:buFont typeface="Questrial"/>
              <a:buNone/>
            </a:pPr>
            <a:r>
              <a:rPr lang="en-US" sz="4000">
                <a:solidFill>
                  <a:srgbClr val="FFC000"/>
                </a:solidFill>
                <a:latin typeface="Questrial"/>
                <a:ea typeface="Questrial"/>
                <a:cs typeface="Questrial"/>
                <a:sym typeface="Questrial"/>
              </a:rPr>
              <a:t>Technology</a:t>
            </a:r>
            <a:endParaRPr sz="4000">
              <a:solidFill>
                <a:srgbClr val="FFC000"/>
              </a:solidFill>
              <a:latin typeface="Questrial"/>
              <a:ea typeface="Questrial"/>
              <a:cs typeface="Questrial"/>
              <a:sym typeface="Questrial"/>
            </a:endParaRPr>
          </a:p>
        </p:txBody>
      </p:sp>
      <p:sp>
        <p:nvSpPr>
          <p:cNvPr id="254" name="Shape 254"/>
          <p:cNvSpPr txBox="1"/>
          <p:nvPr/>
        </p:nvSpPr>
        <p:spPr>
          <a:xfrm>
            <a:off x="4148525" y="808000"/>
            <a:ext cx="7641600" cy="150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b="1" i="1"/>
              <a:t>We will utilize appropriate technology to enhance student achievement and improve operational efficiency</a:t>
            </a:r>
            <a:endParaRPr sz="2800" b="1" i="1"/>
          </a:p>
        </p:txBody>
      </p:sp>
      <p:sp>
        <p:nvSpPr>
          <p:cNvPr id="255" name="Shape 255"/>
          <p:cNvSpPr txBox="1"/>
          <p:nvPr/>
        </p:nvSpPr>
        <p:spPr>
          <a:xfrm>
            <a:off x="4088975" y="2062075"/>
            <a:ext cx="7863600" cy="494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b="1">
                <a:solidFill>
                  <a:schemeClr val="dk1"/>
                </a:solidFill>
              </a:rPr>
              <a:t>Indicators of success…</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Increased operational efficiency - New student information system, upgraded wireless connectivity and bandwidth</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Technology plan developed and monitored</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Reliable and current technology - 1:1 K-12, Clear obsolescence plan</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Integration across curriculum - Flipgrid, SeeSaw, Google Classroom</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Use for communication - Websites, School Messenger</a:t>
            </a:r>
            <a:endParaRPr sz="2800">
              <a:solidFill>
                <a:schemeClr val="dk1"/>
              </a:solidFill>
            </a:endParaRPr>
          </a:p>
        </p:txBody>
      </p:sp>
      <p:grpSp>
        <p:nvGrpSpPr>
          <p:cNvPr id="256" name="Shape 256"/>
          <p:cNvGrpSpPr/>
          <p:nvPr/>
        </p:nvGrpSpPr>
        <p:grpSpPr>
          <a:xfrm>
            <a:off x="4088977" y="8"/>
            <a:ext cx="8065504" cy="884197"/>
            <a:chOff x="0" y="0"/>
            <a:chExt cx="2147483647" cy="2147483647"/>
          </a:xfrm>
        </p:grpSpPr>
        <p:sp>
          <p:nvSpPr>
            <p:cNvPr id="257" name="Shape 257"/>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8" name="Shape 258"/>
            <p:cNvSpPr txBox="1"/>
            <p:nvPr/>
          </p:nvSpPr>
          <p:spPr>
            <a:xfrm>
              <a:off x="270549177" y="0"/>
              <a:ext cx="73273741"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9" name="Shape 259"/>
            <p:cNvSpPr txBox="1"/>
            <p:nvPr/>
          </p:nvSpPr>
          <p:spPr>
            <a:xfrm>
              <a:off x="343821968" y="0"/>
              <a:ext cx="1803661678"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0" name="Shape 260"/>
            <p:cNvSpPr txBox="1"/>
            <p:nvPr/>
          </p:nvSpPr>
          <p:spPr>
            <a:xfrm>
              <a:off x="239547682"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61" name="Shape 261"/>
          <p:cNvSpPr txBox="1"/>
          <p:nvPr/>
        </p:nvSpPr>
        <p:spPr>
          <a:xfrm>
            <a:off x="5505175" y="-78550"/>
            <a:ext cx="6447300" cy="1041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r>
              <a:rPr lang="en-US" sz="5000" b="0" i="0" u="none">
                <a:solidFill>
                  <a:srgbClr val="FFFFFF"/>
                </a:solidFill>
                <a:latin typeface="Questrial"/>
                <a:ea typeface="Questrial"/>
                <a:cs typeface="Questrial"/>
                <a:sym typeface="Questrial"/>
              </a:rPr>
              <a:t>The Strategic Plan</a:t>
            </a:r>
            <a:endParaRPr/>
          </a:p>
        </p:txBody>
      </p:sp>
      <p:pic>
        <p:nvPicPr>
          <p:cNvPr id="262" name="Shape 262"/>
          <p:cNvPicPr preferRelativeResize="0"/>
          <p:nvPr/>
        </p:nvPicPr>
        <p:blipFill>
          <a:blip r:embed="rId3">
            <a:alphaModFix/>
          </a:blip>
          <a:stretch>
            <a:fillRect/>
          </a:stretch>
        </p:blipFill>
        <p:spPr>
          <a:xfrm>
            <a:off x="0" y="2939925"/>
            <a:ext cx="4088979" cy="324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8" name="Shape 268"/>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9" name="Shape 269"/>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Shape 270"/>
          <p:cNvSpPr txBox="1"/>
          <p:nvPr/>
        </p:nvSpPr>
        <p:spPr>
          <a:xfrm>
            <a:off x="8378825" y="4614862"/>
            <a:ext cx="6643800" cy="588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1" name="Shape 271"/>
          <p:cNvSpPr txBox="1"/>
          <p:nvPr/>
        </p:nvSpPr>
        <p:spPr>
          <a:xfrm>
            <a:off x="0" y="884170"/>
            <a:ext cx="4073400" cy="1491300"/>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C000"/>
              </a:buClr>
              <a:buFont typeface="Questrial"/>
              <a:buNone/>
            </a:pPr>
            <a:r>
              <a:rPr lang="en-US" sz="4000" b="0" i="0" u="none">
                <a:solidFill>
                  <a:srgbClr val="FFC000"/>
                </a:solidFill>
                <a:latin typeface="Questrial"/>
                <a:ea typeface="Questrial"/>
                <a:cs typeface="Questrial"/>
                <a:sym typeface="Questrial"/>
              </a:rPr>
              <a:t>Focus Area </a:t>
            </a:r>
            <a:r>
              <a:rPr lang="en-US" sz="4000">
                <a:solidFill>
                  <a:srgbClr val="FFC000"/>
                </a:solidFill>
                <a:latin typeface="Questrial"/>
                <a:ea typeface="Questrial"/>
                <a:cs typeface="Questrial"/>
                <a:sym typeface="Questrial"/>
              </a:rPr>
              <a:t>4</a:t>
            </a:r>
            <a:r>
              <a:rPr lang="en-US" sz="4000" b="0" i="0" u="none">
                <a:solidFill>
                  <a:srgbClr val="FFC000"/>
                </a:solidFill>
                <a:latin typeface="Questrial"/>
                <a:ea typeface="Questrial"/>
                <a:cs typeface="Questrial"/>
                <a:sym typeface="Questrial"/>
              </a:rPr>
              <a:t>:</a:t>
            </a:r>
            <a:endParaRPr sz="4000" b="0" i="0" u="none">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C000"/>
              </a:buClr>
              <a:buFont typeface="Questrial"/>
              <a:buNone/>
            </a:pPr>
            <a:r>
              <a:rPr lang="en-US" sz="4000">
                <a:solidFill>
                  <a:srgbClr val="FFC000"/>
                </a:solidFill>
                <a:latin typeface="Questrial"/>
                <a:ea typeface="Questrial"/>
                <a:cs typeface="Questrial"/>
                <a:sym typeface="Questrial"/>
              </a:rPr>
              <a:t>Community</a:t>
            </a:r>
            <a:endParaRPr sz="4000">
              <a:solidFill>
                <a:srgbClr val="FFC000"/>
              </a:solidFill>
              <a:latin typeface="Questrial"/>
              <a:ea typeface="Questrial"/>
              <a:cs typeface="Questrial"/>
              <a:sym typeface="Questrial"/>
            </a:endParaRPr>
          </a:p>
        </p:txBody>
      </p:sp>
      <p:sp>
        <p:nvSpPr>
          <p:cNvPr id="272" name="Shape 272"/>
          <p:cNvSpPr txBox="1"/>
          <p:nvPr/>
        </p:nvSpPr>
        <p:spPr>
          <a:xfrm>
            <a:off x="4198800" y="980625"/>
            <a:ext cx="7641600" cy="201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i="1"/>
              <a:t>We will promote a school community that enhances educational opportunities and increases involvement in our schools by...</a:t>
            </a:r>
            <a:endParaRPr sz="3000" b="1" i="1"/>
          </a:p>
        </p:txBody>
      </p:sp>
      <p:sp>
        <p:nvSpPr>
          <p:cNvPr id="273" name="Shape 273"/>
          <p:cNvSpPr txBox="1"/>
          <p:nvPr/>
        </p:nvSpPr>
        <p:spPr>
          <a:xfrm>
            <a:off x="4081200" y="2884100"/>
            <a:ext cx="8065500" cy="397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solidFill>
                  <a:schemeClr val="dk1"/>
                </a:solidFill>
              </a:rPr>
              <a:t>Indicators of success…</a:t>
            </a:r>
            <a:endParaRPr sz="3000" b="1">
              <a:solidFill>
                <a:schemeClr val="dk1"/>
              </a:solidFill>
            </a:endParaRPr>
          </a:p>
          <a:p>
            <a:pPr marL="457200" lvl="0" indent="-419100" rtl="0">
              <a:spcBef>
                <a:spcPts val="0"/>
              </a:spcBef>
              <a:spcAft>
                <a:spcPts val="0"/>
              </a:spcAft>
              <a:buClr>
                <a:schemeClr val="dk1"/>
              </a:buClr>
              <a:buSzPts val="3000"/>
              <a:buChar char="●"/>
            </a:pPr>
            <a:r>
              <a:rPr lang="en-US" sz="3000">
                <a:solidFill>
                  <a:schemeClr val="dk1"/>
                </a:solidFill>
              </a:rPr>
              <a:t>I</a:t>
            </a:r>
            <a:r>
              <a:rPr lang="en-US" sz="2400">
                <a:solidFill>
                  <a:schemeClr val="dk1"/>
                </a:solidFill>
              </a:rPr>
              <a:t>mproved communication to all stakeholders - Website</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Increased volunteerism in schools - Strong K-Kids and nationally recognized Key Club, Parent and community volunteers working in schools (i.e. ESSC, SeaPerch, tiny house, PTAs)</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Continued business support and collaboration - Work with Economic Council, ELOs and internship opportunities</a:t>
            </a:r>
            <a:endParaRPr sz="2400">
              <a:solidFill>
                <a:schemeClr val="dk1"/>
              </a:solidFill>
            </a:endParaRPr>
          </a:p>
        </p:txBody>
      </p:sp>
      <p:pic>
        <p:nvPicPr>
          <p:cNvPr id="274" name="Shape 274" descr="image"/>
          <p:cNvPicPr preferRelativeResize="0"/>
          <p:nvPr/>
        </p:nvPicPr>
        <p:blipFill rotWithShape="1">
          <a:blip r:embed="rId3">
            <a:alphaModFix/>
          </a:blip>
          <a:srcRect t="11212" r="2581" b="8581"/>
          <a:stretch/>
        </p:blipFill>
        <p:spPr>
          <a:xfrm>
            <a:off x="0" y="3575400"/>
            <a:ext cx="4073400" cy="2786700"/>
          </a:xfrm>
          <a:prstGeom prst="rect">
            <a:avLst/>
          </a:prstGeom>
          <a:noFill/>
          <a:ln>
            <a:noFill/>
          </a:ln>
        </p:spPr>
      </p:pic>
      <p:grpSp>
        <p:nvGrpSpPr>
          <p:cNvPr id="275" name="Shape 275"/>
          <p:cNvGrpSpPr/>
          <p:nvPr/>
        </p:nvGrpSpPr>
        <p:grpSpPr>
          <a:xfrm>
            <a:off x="4081177" y="-17"/>
            <a:ext cx="8065504" cy="884197"/>
            <a:chOff x="0" y="0"/>
            <a:chExt cx="2147483647" cy="2147483647"/>
          </a:xfrm>
        </p:grpSpPr>
        <p:sp>
          <p:nvSpPr>
            <p:cNvPr id="276" name="Shape 276"/>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7" name="Shape 277"/>
            <p:cNvSpPr txBox="1"/>
            <p:nvPr/>
          </p:nvSpPr>
          <p:spPr>
            <a:xfrm>
              <a:off x="270549177" y="0"/>
              <a:ext cx="73273741"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8" name="Shape 278"/>
            <p:cNvSpPr txBox="1"/>
            <p:nvPr/>
          </p:nvSpPr>
          <p:spPr>
            <a:xfrm>
              <a:off x="343821968" y="0"/>
              <a:ext cx="1803661678"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9" name="Shape 279"/>
            <p:cNvSpPr txBox="1"/>
            <p:nvPr/>
          </p:nvSpPr>
          <p:spPr>
            <a:xfrm>
              <a:off x="239547682"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80" name="Shape 280"/>
          <p:cNvSpPr txBox="1"/>
          <p:nvPr/>
        </p:nvSpPr>
        <p:spPr>
          <a:xfrm>
            <a:off x="5358675" y="15525"/>
            <a:ext cx="6788100" cy="8445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r>
              <a:rPr lang="en-US" sz="5000" b="0" i="0" u="none">
                <a:solidFill>
                  <a:srgbClr val="FFFFFF"/>
                </a:solidFill>
                <a:latin typeface="Questrial"/>
                <a:ea typeface="Questrial"/>
                <a:cs typeface="Questrial"/>
                <a:sym typeface="Questrial"/>
              </a:rPr>
              <a:t>The Strategic Plan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p:nvPr/>
        </p:nvSpPr>
        <p:spPr>
          <a:xfrm>
            <a:off x="8496300" y="8218487"/>
            <a:ext cx="5410200" cy="8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6" name="Shape 286"/>
          <p:cNvSpPr txBox="1"/>
          <p:nvPr/>
        </p:nvSpPr>
        <p:spPr>
          <a:xfrm>
            <a:off x="8467725" y="9796462"/>
            <a:ext cx="5430900" cy="111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7" name="Shape 287"/>
          <p:cNvSpPr txBox="1"/>
          <p:nvPr/>
        </p:nvSpPr>
        <p:spPr>
          <a:xfrm>
            <a:off x="8462962" y="10712450"/>
            <a:ext cx="5440500" cy="164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8" name="Shape 288"/>
          <p:cNvSpPr txBox="1"/>
          <p:nvPr/>
        </p:nvSpPr>
        <p:spPr>
          <a:xfrm>
            <a:off x="0" y="1668470"/>
            <a:ext cx="4073400" cy="1490700"/>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C000"/>
              </a:buClr>
              <a:buFont typeface="Questrial"/>
              <a:buNone/>
            </a:pPr>
            <a:r>
              <a:rPr lang="en-US" sz="4000" b="0" i="0" u="none">
                <a:solidFill>
                  <a:srgbClr val="FFC000"/>
                </a:solidFill>
                <a:latin typeface="Questrial"/>
                <a:ea typeface="Questrial"/>
                <a:cs typeface="Questrial"/>
                <a:sym typeface="Questrial"/>
              </a:rPr>
              <a:t>Focus Area </a:t>
            </a:r>
            <a:r>
              <a:rPr lang="en-US" sz="4000">
                <a:solidFill>
                  <a:srgbClr val="FFC000"/>
                </a:solidFill>
                <a:latin typeface="Questrial"/>
                <a:ea typeface="Questrial"/>
                <a:cs typeface="Questrial"/>
                <a:sym typeface="Questrial"/>
              </a:rPr>
              <a:t>5:</a:t>
            </a:r>
            <a:endParaRPr sz="4000" b="0" i="0" u="none">
              <a:solidFill>
                <a:srgbClr val="FFC000"/>
              </a:solidFill>
              <a:latin typeface="Questrial"/>
              <a:ea typeface="Questrial"/>
              <a:cs typeface="Questrial"/>
              <a:sym typeface="Questrial"/>
            </a:endParaRPr>
          </a:p>
          <a:p>
            <a:pPr marL="0" marR="0" lvl="0" indent="0" algn="ctr" rtl="0">
              <a:lnSpc>
                <a:spcPct val="100000"/>
              </a:lnSpc>
              <a:spcBef>
                <a:spcPts val="0"/>
              </a:spcBef>
              <a:spcAft>
                <a:spcPts val="0"/>
              </a:spcAft>
              <a:buClr>
                <a:srgbClr val="FFC000"/>
              </a:buClr>
              <a:buFont typeface="Questrial"/>
              <a:buNone/>
            </a:pPr>
            <a:r>
              <a:rPr lang="en-US" sz="4000">
                <a:solidFill>
                  <a:srgbClr val="FFC000"/>
                </a:solidFill>
                <a:latin typeface="Questrial"/>
                <a:ea typeface="Questrial"/>
                <a:cs typeface="Questrial"/>
                <a:sym typeface="Questrial"/>
              </a:rPr>
              <a:t>Facilities</a:t>
            </a:r>
            <a:endParaRPr sz="4000">
              <a:solidFill>
                <a:srgbClr val="FFC000"/>
              </a:solidFill>
              <a:latin typeface="Questrial"/>
              <a:ea typeface="Questrial"/>
              <a:cs typeface="Questrial"/>
              <a:sym typeface="Questrial"/>
            </a:endParaRPr>
          </a:p>
        </p:txBody>
      </p:sp>
      <p:sp>
        <p:nvSpPr>
          <p:cNvPr id="289" name="Shape 289"/>
          <p:cNvSpPr txBox="1"/>
          <p:nvPr/>
        </p:nvSpPr>
        <p:spPr>
          <a:xfrm>
            <a:off x="4198800" y="910375"/>
            <a:ext cx="7641600" cy="14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i="1"/>
              <a:t>We will provide appropriate facilities and physical resources to support the current and future needs of the district</a:t>
            </a:r>
            <a:endParaRPr sz="3000" b="1" i="1"/>
          </a:p>
        </p:txBody>
      </p:sp>
      <p:sp>
        <p:nvSpPr>
          <p:cNvPr id="290" name="Shape 290"/>
          <p:cNvSpPr txBox="1"/>
          <p:nvPr/>
        </p:nvSpPr>
        <p:spPr>
          <a:xfrm>
            <a:off x="4198800" y="2499550"/>
            <a:ext cx="7947900" cy="45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a:solidFill>
                  <a:schemeClr val="dk1"/>
                </a:solidFill>
              </a:rPr>
              <a:t>Indicators of success…</a:t>
            </a:r>
            <a:endParaRPr sz="3000" b="1">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Monitored financial matrix tied to goals and objectives - Collective bargaining considerations</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Maximized facility utilization - Studies of building capacities and use, pursuit of local collaboration</a:t>
            </a:r>
            <a:endParaRPr sz="2800">
              <a:solidFill>
                <a:schemeClr val="dk1"/>
              </a:solidFill>
            </a:endParaRPr>
          </a:p>
          <a:p>
            <a:pPr marL="457200" lvl="0" indent="-406400" rtl="0">
              <a:spcBef>
                <a:spcPts val="0"/>
              </a:spcBef>
              <a:spcAft>
                <a:spcPts val="0"/>
              </a:spcAft>
              <a:buClr>
                <a:schemeClr val="dk1"/>
              </a:buClr>
              <a:buSzPts val="2800"/>
              <a:buChar char="●"/>
            </a:pPr>
            <a:r>
              <a:rPr lang="en-US" sz="2800">
                <a:solidFill>
                  <a:schemeClr val="dk1"/>
                </a:solidFill>
              </a:rPr>
              <a:t>Safe and healthy facilities - Collaboration with Homeland Security, Capital Improvement projects</a:t>
            </a:r>
            <a:endParaRPr sz="2800">
              <a:solidFill>
                <a:schemeClr val="dk1"/>
              </a:solidFill>
            </a:endParaRPr>
          </a:p>
        </p:txBody>
      </p:sp>
      <p:grpSp>
        <p:nvGrpSpPr>
          <p:cNvPr id="291" name="Shape 291"/>
          <p:cNvGrpSpPr/>
          <p:nvPr/>
        </p:nvGrpSpPr>
        <p:grpSpPr>
          <a:xfrm>
            <a:off x="4081173" y="-16"/>
            <a:ext cx="8065504" cy="884197"/>
            <a:chOff x="0" y="0"/>
            <a:chExt cx="2147483647" cy="2147483647"/>
          </a:xfrm>
        </p:grpSpPr>
        <p:sp>
          <p:nvSpPr>
            <p:cNvPr id="292" name="Shape 292"/>
            <p:cNvSpPr txBox="1"/>
            <p:nvPr/>
          </p:nvSpPr>
          <p:spPr>
            <a:xfrm>
              <a:off x="0" y="0"/>
              <a:ext cx="239548837" cy="2147483647"/>
            </a:xfrm>
            <a:prstGeom prst="rect">
              <a:avLst/>
            </a:prstGeom>
            <a:solidFill>
              <a:srgbClr val="33CCC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3" name="Shape 293"/>
            <p:cNvSpPr txBox="1"/>
            <p:nvPr/>
          </p:nvSpPr>
          <p:spPr>
            <a:xfrm>
              <a:off x="270549173" y="0"/>
              <a:ext cx="73273738" cy="2147483647"/>
            </a:xfrm>
            <a:prstGeom prst="rect">
              <a:avLst/>
            </a:prstGeom>
            <a:solidFill>
              <a:srgbClr val="003366"/>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4" name="Shape 294"/>
            <p:cNvSpPr txBox="1"/>
            <p:nvPr/>
          </p:nvSpPr>
          <p:spPr>
            <a:xfrm>
              <a:off x="343821964" y="0"/>
              <a:ext cx="1803661682" cy="2147483647"/>
            </a:xfrm>
            <a:prstGeom prst="rect">
              <a:avLst/>
            </a:prstGeom>
            <a:solidFill>
              <a:srgbClr val="006699"/>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5" name="Shape 295"/>
            <p:cNvSpPr txBox="1"/>
            <p:nvPr/>
          </p:nvSpPr>
          <p:spPr>
            <a:xfrm>
              <a:off x="239547679" y="0"/>
              <a:ext cx="31000414" cy="2147483647"/>
            </a:xfrm>
            <a:prstGeom prst="rect">
              <a:avLst/>
            </a:prstGeom>
            <a:solidFill>
              <a:srgbClr val="C09100"/>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296" name="Shape 296" descr="untitled.png"/>
          <p:cNvPicPr preferRelativeResize="0"/>
          <p:nvPr/>
        </p:nvPicPr>
        <p:blipFill>
          <a:blip r:embed="rId3">
            <a:alphaModFix/>
          </a:blip>
          <a:stretch>
            <a:fillRect/>
          </a:stretch>
        </p:blipFill>
        <p:spPr>
          <a:xfrm>
            <a:off x="0" y="4273900"/>
            <a:ext cx="4073400" cy="2206200"/>
          </a:xfrm>
          <a:prstGeom prst="rect">
            <a:avLst/>
          </a:prstGeom>
          <a:noFill/>
          <a:ln>
            <a:noFill/>
          </a:ln>
        </p:spPr>
      </p:pic>
      <p:sp>
        <p:nvSpPr>
          <p:cNvPr id="297" name="Shape 297"/>
          <p:cNvSpPr txBox="1"/>
          <p:nvPr/>
        </p:nvSpPr>
        <p:spPr>
          <a:xfrm>
            <a:off x="5436724" y="86450"/>
            <a:ext cx="6755400" cy="10413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Font typeface="Questrial"/>
              <a:buNone/>
            </a:pPr>
            <a:r>
              <a:rPr lang="en-US" sz="5000" b="0" i="0" u="none">
                <a:solidFill>
                  <a:srgbClr val="FFFFFF"/>
                </a:solidFill>
                <a:latin typeface="Questrial"/>
                <a:ea typeface="Questrial"/>
                <a:cs typeface="Questrial"/>
                <a:sym typeface="Questrial"/>
              </a:rPr>
              <a:t>The Strategic Plan</a:t>
            </a:r>
            <a:endParaRPr/>
          </a:p>
        </p:txBody>
      </p:sp>
    </p:spTree>
  </p:cSld>
  <p:clrMapOvr>
    <a:masterClrMapping/>
  </p:clrMapOvr>
</p:sld>
</file>

<file path=ppt/theme/theme1.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953</Words>
  <Application>Microsoft Macintosh PowerPoint</Application>
  <PresentationFormat>Custom</PresentationFormat>
  <Paragraphs>128</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1_Retrospect</vt:lpstr>
      <vt:lpstr>4_Retrospect</vt:lpstr>
      <vt:lpstr>3_Retrospect</vt:lpstr>
      <vt:lpstr>Coral</vt:lpstr>
      <vt:lpstr>SAU9  State of the Schools On the Road to Competency-based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we moving towards a competency- based system of education in SAU9?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SAU9  State of the Schools On the Road to Competency-based Education</dc:title>
  <cp:lastModifiedBy>Kadie Wilson</cp:lastModifiedBy>
  <cp:revision>6</cp:revision>
  <dcterms:modified xsi:type="dcterms:W3CDTF">2018-02-08T15:31:20Z</dcterms:modified>
</cp:coreProperties>
</file>